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59.xml" ContentType="application/vnd.openxmlformats-officedocument.presentationml.tags+xml"/>
  <Override PartName="/ppt/tags/tag41.xml" ContentType="application/vnd.openxmlformats-officedocument.presentationml.tags+xml"/>
  <Override PartName="/ppt/tags/tag32.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51.xml" ContentType="application/vnd.openxmlformats-officedocument.presentationml.tags+xml"/>
  <Override PartName="/ppt/tags/tag3.xml" ContentType="application/vnd.openxmlformats-officedocument.presentationml.tags+xml"/>
  <Override PartName="/ppt/tags/tag33.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827" r:id="rId2"/>
    <p:sldId id="2295" r:id="rId3"/>
    <p:sldId id="2286" r:id="rId4"/>
    <p:sldId id="2012" r:id="rId5"/>
    <p:sldId id="1887" r:id="rId6"/>
    <p:sldId id="2068" r:id="rId7"/>
    <p:sldId id="2069" r:id="rId8"/>
    <p:sldId id="2070" r:id="rId9"/>
    <p:sldId id="1954" r:id="rId10"/>
    <p:sldId id="2303" r:id="rId11"/>
    <p:sldId id="2310" r:id="rId12"/>
    <p:sldId id="2311" r:id="rId13"/>
    <p:sldId id="2312" r:id="rId14"/>
    <p:sldId id="2304" r:id="rId15"/>
    <p:sldId id="2329" r:id="rId16"/>
    <p:sldId id="2331" r:id="rId17"/>
    <p:sldId id="2333" r:id="rId18"/>
    <p:sldId id="2334" r:id="rId19"/>
  </p:sldIdLst>
  <p:sldSz cx="9906000" cy="6858000" type="A4"/>
  <p:notesSz cx="9874250" cy="6797675"/>
  <p:custDataLst>
    <p:tags r:id="rId22"/>
  </p:custDataLst>
  <p:defaultTex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37">
          <p15:clr>
            <a:srgbClr val="A4A3A4"/>
          </p15:clr>
        </p15:guide>
        <p15:guide id="2" pos="5727">
          <p15:clr>
            <a:srgbClr val="A4A3A4"/>
          </p15:clr>
        </p15:guide>
        <p15:guide id="3" orient="horz" pos="1457">
          <p15:clr>
            <a:srgbClr val="A4A3A4"/>
          </p15:clr>
        </p15:guide>
        <p15:guide id="4" orient="horz" pos="2397">
          <p15:clr>
            <a:srgbClr val="A4A3A4"/>
          </p15:clr>
        </p15:guide>
        <p15:guide id="5" pos="6203">
          <p15:clr>
            <a:srgbClr val="A4A3A4"/>
          </p15:clr>
        </p15:guide>
        <p15:guide id="6" orient="horz" pos="1476">
          <p15:clr>
            <a:srgbClr val="A4A3A4"/>
          </p15:clr>
        </p15:guide>
        <p15:guide id="7" pos="5761">
          <p15:clr>
            <a:srgbClr val="A4A3A4"/>
          </p15:clr>
        </p15:guide>
      </p15:sldGuideLst>
    </p:ext>
    <p:ext uri="{2D200454-40CA-4A62-9FC3-DE9A4176ACB9}">
      <p15:notesGuideLst xmlns:p15="http://schemas.microsoft.com/office/powerpoint/2012/main">
        <p15:guide id="1" orient="horz" pos="2140">
          <p15:clr>
            <a:srgbClr val="A4A3A4"/>
          </p15:clr>
        </p15:guide>
        <p15:guide id="2" pos="31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ECF"/>
    <a:srgbClr val="6699FF"/>
    <a:srgbClr val="FF8AD8"/>
    <a:srgbClr val="F5A6B7"/>
    <a:srgbClr val="F684C3"/>
    <a:srgbClr val="F57B87"/>
    <a:srgbClr val="FF7E79"/>
    <a:srgbClr val="942093"/>
    <a:srgbClr val="941651"/>
    <a:srgbClr val="7A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355" autoAdjust="0"/>
    <p:restoredTop sz="91912" autoAdjust="0"/>
  </p:normalViewPr>
  <p:slideViewPr>
    <p:cSldViewPr snapToGrid="0" snapToObjects="1">
      <p:cViewPr varScale="1">
        <p:scale>
          <a:sx n="86" d="100"/>
          <a:sy n="86" d="100"/>
        </p:scale>
        <p:origin x="1398" y="78"/>
      </p:cViewPr>
      <p:guideLst>
        <p:guide orient="horz" pos="1437"/>
        <p:guide pos="5727"/>
        <p:guide orient="horz" pos="1457"/>
        <p:guide orient="horz" pos="2397"/>
        <p:guide pos="6203"/>
        <p:guide orient="horz" pos="1476"/>
        <p:guide pos="5761"/>
      </p:guideLst>
    </p:cSldViewPr>
  </p:slideViewPr>
  <p:notesTextViewPr>
    <p:cViewPr>
      <p:scale>
        <a:sx n="100" d="100"/>
        <a:sy n="100" d="100"/>
      </p:scale>
      <p:origin x="0" y="0"/>
    </p:cViewPr>
  </p:notesTextViewPr>
  <p:sorterViewPr>
    <p:cViewPr varScale="1">
      <p:scale>
        <a:sx n="100" d="100"/>
        <a:sy n="100" d="100"/>
      </p:scale>
      <p:origin x="0" y="-1686"/>
    </p:cViewPr>
  </p:sorterViewPr>
  <p:notesViewPr>
    <p:cSldViewPr snapToGrid="0" snapToObjects="1">
      <p:cViewPr varScale="1">
        <p:scale>
          <a:sx n="109" d="100"/>
          <a:sy n="109" d="100"/>
        </p:scale>
        <p:origin x="-1602" y="-96"/>
      </p:cViewPr>
      <p:guideLst>
        <p:guide orient="horz" pos="2140"/>
        <p:guide pos="31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73509867527902"/>
          <c:y val="0.16840433212996389"/>
          <c:w val="0.41312159709618873"/>
          <c:h val="0.65741516245487364"/>
        </c:manualLayout>
      </c:layout>
      <c:radarChart>
        <c:radarStyle val="marker"/>
        <c:varyColors val="0"/>
        <c:ser>
          <c:idx val="0"/>
          <c:order val="0"/>
          <c:tx>
            <c:strRef>
              <c:f>Tabelle1!$B$1</c:f>
              <c:strCache>
                <c:ptCount val="1"/>
                <c:pt idx="0">
                  <c:v>Utrecht 2022</c:v>
                </c:pt>
              </c:strCache>
            </c:strRef>
          </c:tx>
          <c:spPr>
            <a:ln w="38100" cap="rnd">
              <a:solidFill>
                <a:schemeClr val="bg2"/>
              </a:solidFill>
              <a:round/>
            </a:ln>
            <a:effectLst/>
          </c:spPr>
          <c:marker>
            <c:symbol val="none"/>
          </c:marker>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Tabelle1!$B$2:$B$12</c:f>
              <c:numCache>
                <c:formatCode>0.00</c:formatCode>
                <c:ptCount val="11"/>
                <c:pt idx="0">
                  <c:v>161.6</c:v>
                </c:pt>
                <c:pt idx="1">
                  <c:v>146.9</c:v>
                </c:pt>
                <c:pt idx="2">
                  <c:v>171.6</c:v>
                </c:pt>
                <c:pt idx="3">
                  <c:v>114.8</c:v>
                </c:pt>
                <c:pt idx="4">
                  <c:v>114</c:v>
                </c:pt>
                <c:pt idx="5">
                  <c:v>143</c:v>
                </c:pt>
                <c:pt idx="6">
                  <c:v>117.4</c:v>
                </c:pt>
                <c:pt idx="7">
                  <c:v>264.60000000000002</c:v>
                </c:pt>
                <c:pt idx="8">
                  <c:v>158.4</c:v>
                </c:pt>
                <c:pt idx="9">
                  <c:v>155</c:v>
                </c:pt>
                <c:pt idx="10">
                  <c:v>154.1</c:v>
                </c:pt>
              </c:numCache>
            </c:numRef>
          </c:val>
          <c:extLst>
            <c:ext xmlns:c16="http://schemas.microsoft.com/office/drawing/2014/chart" uri="{C3380CC4-5D6E-409C-BE32-E72D297353CC}">
              <c16:uniqueId val="{00000000-48EF-45E0-8B48-B76BA7F57DA8}"/>
            </c:ext>
          </c:extLst>
        </c:ser>
        <c:ser>
          <c:idx val="1"/>
          <c:order val="1"/>
          <c:tx>
            <c:strRef>
              <c:f>Tabelle1!$C$1</c:f>
              <c:strCache>
                <c:ptCount val="1"/>
                <c:pt idx="0">
                  <c:v>Zuid-Holland 2022</c:v>
                </c:pt>
              </c:strCache>
            </c:strRef>
          </c:tx>
          <c:spPr>
            <a:ln>
              <a:solidFill>
                <a:schemeClr val="bg2">
                  <a:lumMod val="75000"/>
                </a:schemeClr>
              </a:solidFill>
            </a:ln>
          </c:spPr>
          <c:marker>
            <c:symbol val="none"/>
          </c:marker>
          <c:dLbls>
            <c:dLbl>
              <c:idx val="0"/>
              <c:delete val="1"/>
              <c:extLst>
                <c:ext xmlns:c15="http://schemas.microsoft.com/office/drawing/2012/chart" uri="{CE6537A1-D6FC-4f65-9D91-7224C49458BB}">
                  <c15:layout>
                    <c:manualLayout>
                      <c:w val="0.2081671120511025"/>
                      <c:h val="2.7436823104693142E-2"/>
                    </c:manualLayout>
                  </c15:layout>
                </c:ext>
                <c:ext xmlns:c16="http://schemas.microsoft.com/office/drawing/2014/chart" uri="{C3380CC4-5D6E-409C-BE32-E72D297353CC}">
                  <c16:uniqueId val="{00000001-74FF-1148-BFFB-66B3CE67833E}"/>
                </c:ext>
              </c:extLst>
            </c:dLbl>
            <c:dLbl>
              <c:idx val="1"/>
              <c:tx>
                <c:rich>
                  <a:bodyPr/>
                  <a:lstStyle/>
                  <a:p>
                    <a:endParaRPr lang="de-AT"/>
                  </a:p>
                </c:rich>
              </c:tx>
              <c:showLegendKey val="1"/>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0-B56C-C34F-A8F1-864421DDE728}"/>
                </c:ext>
              </c:extLst>
            </c:dLbl>
            <c:dLbl>
              <c:idx val="2"/>
              <c:tx>
                <c:rich>
                  <a:bodyPr/>
                  <a:lstStyle/>
                  <a:p>
                    <a:endParaRPr lang="de-AT"/>
                  </a:p>
                </c:rich>
              </c:tx>
              <c:showLegendKey val="1"/>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B56C-C34F-A8F1-864421DDE728}"/>
                </c:ext>
              </c:extLst>
            </c:dLbl>
            <c:dLbl>
              <c:idx val="3"/>
              <c:tx>
                <c:rich>
                  <a:bodyPr/>
                  <a:lstStyle/>
                  <a:p>
                    <a:endParaRPr lang="de-AT"/>
                  </a:p>
                </c:rich>
              </c:tx>
              <c:showLegendKey val="1"/>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B56C-C34F-A8F1-864421DDE728}"/>
                </c:ext>
              </c:extLst>
            </c:dLbl>
            <c:dLbl>
              <c:idx val="4"/>
              <c:tx>
                <c:rich>
                  <a:bodyPr/>
                  <a:lstStyle/>
                  <a:p>
                    <a:endParaRPr lang="de-AT"/>
                  </a:p>
                </c:rich>
              </c:tx>
              <c:showLegendKey val="1"/>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B56C-C34F-A8F1-864421DDE728}"/>
                </c:ext>
              </c:extLst>
            </c:dLbl>
            <c:dLbl>
              <c:idx val="5"/>
              <c:tx>
                <c:rich>
                  <a:bodyPr/>
                  <a:lstStyle/>
                  <a:p>
                    <a:endParaRPr lang="de-AT"/>
                  </a:p>
                </c:rich>
              </c:tx>
              <c:showLegendKey val="1"/>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B56C-C34F-A8F1-864421DDE728}"/>
                </c:ext>
              </c:extLst>
            </c:dLbl>
            <c:dLbl>
              <c:idx val="6"/>
              <c:tx>
                <c:rich>
                  <a:bodyPr/>
                  <a:lstStyle/>
                  <a:p>
                    <a:endParaRPr lang="de-AT"/>
                  </a:p>
                </c:rich>
              </c:tx>
              <c:showLegendKey val="1"/>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B56C-C34F-A8F1-864421DDE728}"/>
                </c:ext>
              </c:extLst>
            </c:dLbl>
            <c:dLbl>
              <c:idx val="7"/>
              <c:tx>
                <c:rich>
                  <a:bodyPr/>
                  <a:lstStyle/>
                  <a:p>
                    <a:endParaRPr lang="de-AT"/>
                  </a:p>
                </c:rich>
              </c:tx>
              <c:showLegendKey val="1"/>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B56C-C34F-A8F1-864421DDE728}"/>
                </c:ext>
              </c:extLst>
            </c:dLbl>
            <c:dLbl>
              <c:idx val="8"/>
              <c:tx>
                <c:rich>
                  <a:bodyPr/>
                  <a:lstStyle/>
                  <a:p>
                    <a:endParaRPr lang="de-AT"/>
                  </a:p>
                </c:rich>
              </c:tx>
              <c:showLegendKey val="1"/>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B56C-C34F-A8F1-864421DDE728}"/>
                </c:ext>
              </c:extLst>
            </c:dLbl>
            <c:dLbl>
              <c:idx val="9"/>
              <c:tx>
                <c:rich>
                  <a:bodyPr/>
                  <a:lstStyle/>
                  <a:p>
                    <a:endParaRPr lang="de-AT"/>
                  </a:p>
                </c:rich>
              </c:tx>
              <c:showLegendKey val="1"/>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B56C-C34F-A8F1-864421DDE728}"/>
                </c:ext>
              </c:extLst>
            </c:dLbl>
            <c:dLbl>
              <c:idx val="10"/>
              <c:tx>
                <c:rich>
                  <a:bodyPr/>
                  <a:lstStyle/>
                  <a:p>
                    <a:endParaRPr lang="de-AT"/>
                  </a:p>
                </c:rich>
              </c:tx>
              <c:showLegendKey val="1"/>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B56C-C34F-A8F1-864421DDE728}"/>
                </c:ext>
              </c:extLst>
            </c:dLbl>
            <c:spPr>
              <a:noFill/>
              <a:ln>
                <a:noFill/>
              </a:ln>
              <a:effectLst/>
            </c:spPr>
            <c:showLegendKey val="1"/>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Tabelle1!$C$2:$C$12</c:f>
              <c:numCache>
                <c:formatCode>General</c:formatCode>
                <c:ptCount val="11"/>
                <c:pt idx="0">
                  <c:v>162.9</c:v>
                </c:pt>
                <c:pt idx="1">
                  <c:v>146.9</c:v>
                </c:pt>
                <c:pt idx="2">
                  <c:v>160.9</c:v>
                </c:pt>
                <c:pt idx="3">
                  <c:v>114.4</c:v>
                </c:pt>
                <c:pt idx="4">
                  <c:v>114</c:v>
                </c:pt>
                <c:pt idx="5">
                  <c:v>130.69999999999999</c:v>
                </c:pt>
                <c:pt idx="6">
                  <c:v>124</c:v>
                </c:pt>
                <c:pt idx="7">
                  <c:v>237.3</c:v>
                </c:pt>
                <c:pt idx="8">
                  <c:v>155.9</c:v>
                </c:pt>
                <c:pt idx="9">
                  <c:v>143</c:v>
                </c:pt>
                <c:pt idx="10">
                  <c:v>135.4</c:v>
                </c:pt>
              </c:numCache>
            </c:numRef>
          </c:val>
          <c:extLst>
            <c:ext xmlns:c15="http://schemas.microsoft.com/office/drawing/2012/chart" uri="{02D57815-91ED-43cb-92C2-25804820EDAC}">
              <c15:datalabelsRange>
                <c15:f>Tabelle1!$C$1</c15:f>
                <c15:dlblRangeCache>
                  <c:ptCount val="1"/>
                  <c:pt idx="0">
                    <c:v>Zuid-Holland 2022</c:v>
                  </c:pt>
                </c15:dlblRangeCache>
              </c15:datalabelsRange>
            </c:ext>
            <c:ext xmlns:c16="http://schemas.microsoft.com/office/drawing/2014/chart" uri="{C3380CC4-5D6E-409C-BE32-E72D297353CC}">
              <c16:uniqueId val="{00000000-74FF-1148-BFFB-66B3CE67833E}"/>
            </c:ext>
          </c:extLst>
        </c:ser>
        <c:ser>
          <c:idx val="2"/>
          <c:order val="2"/>
          <c:tx>
            <c:strRef>
              <c:f>Tabelle1!$D$1</c:f>
              <c:strCache>
                <c:ptCount val="1"/>
                <c:pt idx="0">
                  <c:v>EU-Average</c:v>
                </c:pt>
              </c:strCache>
            </c:strRef>
          </c:tx>
          <c:spPr>
            <a:ln>
              <a:solidFill>
                <a:schemeClr val="accent5"/>
              </a:solidFill>
            </a:ln>
          </c:spPr>
          <c:marker>
            <c:symbol val="none"/>
          </c:marker>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Tabelle1!$D$2:$D$12</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extLst>
            <c:ext xmlns:c16="http://schemas.microsoft.com/office/drawing/2014/chart" uri="{C3380CC4-5D6E-409C-BE32-E72D297353CC}">
              <c16:uniqueId val="{00000002-74FF-1148-BFFB-66B3CE67833E}"/>
            </c:ext>
          </c:extLst>
        </c:ser>
        <c:dLbls>
          <c:showLegendKey val="0"/>
          <c:showVal val="0"/>
          <c:showCatName val="0"/>
          <c:showSerName val="0"/>
          <c:showPercent val="0"/>
          <c:showBubbleSize val="0"/>
        </c:dLbls>
        <c:axId val="153671936"/>
        <c:axId val="154005504"/>
      </c:radarChart>
      <c:catAx>
        <c:axId val="153671936"/>
        <c:scaling>
          <c:orientation val="minMax"/>
        </c:scaling>
        <c:delete val="0"/>
        <c:axPos val="b"/>
        <c:majorGridlines/>
        <c:numFmt formatCode="General" sourceLinked="1"/>
        <c:majorTickMark val="none"/>
        <c:minorTickMark val="none"/>
        <c:tickLblPos val="nextTo"/>
        <c:spPr>
          <a:ln w="9525">
            <a:noFill/>
          </a:ln>
        </c:spPr>
        <c:txPr>
          <a:bodyPr/>
          <a:lstStyle/>
          <a:p>
            <a:pPr>
              <a:defRPr sz="1100" b="1"/>
            </a:pPr>
            <a:endParaRPr lang="de-DE"/>
          </a:p>
        </c:txPr>
        <c:crossAx val="154005504"/>
        <c:crosses val="autoZero"/>
        <c:auto val="1"/>
        <c:lblAlgn val="ctr"/>
        <c:lblOffset val="100"/>
        <c:noMultiLvlLbl val="0"/>
      </c:catAx>
      <c:valAx>
        <c:axId val="154005504"/>
        <c:scaling>
          <c:orientation val="minMax"/>
          <c:max val="250"/>
          <c:min val="0"/>
        </c:scaling>
        <c:delete val="0"/>
        <c:axPos val="l"/>
        <c:majorGridlines>
          <c:spPr>
            <a:ln w="9525" cap="flat" cmpd="sng" algn="ctr">
              <a:solidFill>
                <a:schemeClr val="accent6"/>
              </a:solidFill>
              <a:prstDash val="dash"/>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53671936"/>
        <c:crosses val="autoZero"/>
        <c:crossBetween val="between"/>
        <c:majorUnit val="25"/>
        <c:minorUnit val="25"/>
      </c:valAx>
      <c:spPr>
        <a:noFill/>
        <a:ln>
          <a:noFill/>
        </a:ln>
        <a:effectLst/>
      </c:spPr>
    </c:plotArea>
    <c:plotVisOnly val="1"/>
    <c:dispBlanksAs val="gap"/>
    <c:showDLblsOverMax val="0"/>
  </c:chart>
  <c:spPr>
    <a:noFill/>
    <a:ln w="15875" cmpd="sng">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73509867527902"/>
          <c:y val="0.16840433212996389"/>
          <c:w val="0.41312159709618873"/>
          <c:h val="0.65741516245487364"/>
        </c:manualLayout>
      </c:layout>
      <c:radarChart>
        <c:radarStyle val="marker"/>
        <c:varyColors val="0"/>
        <c:ser>
          <c:idx val="0"/>
          <c:order val="0"/>
          <c:tx>
            <c:strRef>
              <c:f>Tabelle1!$B$1</c:f>
              <c:strCache>
                <c:ptCount val="1"/>
                <c:pt idx="0">
                  <c:v>Berlin/Brandenburg 2022</c:v>
                </c:pt>
              </c:strCache>
            </c:strRef>
          </c:tx>
          <c:spPr>
            <a:ln w="38100" cap="rnd">
              <a:solidFill>
                <a:schemeClr val="bg2">
                  <a:lumMod val="75000"/>
                </a:schemeClr>
              </a:solidFill>
              <a:round/>
            </a:ln>
            <a:effectLst/>
          </c:spPr>
          <c:marker>
            <c:symbol val="none"/>
          </c:marker>
          <c:dLbls>
            <c:delete val="1"/>
          </c:dLbls>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Tabelle1!$B$2:$B$12</c:f>
              <c:numCache>
                <c:formatCode>0.00</c:formatCode>
                <c:ptCount val="11"/>
                <c:pt idx="0">
                  <c:v>121.2</c:v>
                </c:pt>
                <c:pt idx="1">
                  <c:v>136.69999999999999</c:v>
                </c:pt>
                <c:pt idx="2">
                  <c:v>142.69999999999999</c:v>
                </c:pt>
                <c:pt idx="3">
                  <c:v>106.9</c:v>
                </c:pt>
                <c:pt idx="4">
                  <c:v>110.4</c:v>
                </c:pt>
                <c:pt idx="5">
                  <c:v>108.4</c:v>
                </c:pt>
                <c:pt idx="6">
                  <c:v>117.5</c:v>
                </c:pt>
                <c:pt idx="7">
                  <c:v>151</c:v>
                </c:pt>
                <c:pt idx="8">
                  <c:v>98.8</c:v>
                </c:pt>
                <c:pt idx="9">
                  <c:v>143.1</c:v>
                </c:pt>
                <c:pt idx="10">
                  <c:v>143</c:v>
                </c:pt>
              </c:numCache>
            </c:numRef>
          </c:val>
          <c:extLst>
            <c:ext xmlns:c16="http://schemas.microsoft.com/office/drawing/2014/chart" uri="{C3380CC4-5D6E-409C-BE32-E72D297353CC}">
              <c16:uniqueId val="{00000000-3252-4CB4-89E1-86DDCDFC08E6}"/>
            </c:ext>
          </c:extLst>
        </c:ser>
        <c:ser>
          <c:idx val="1"/>
          <c:order val="1"/>
          <c:tx>
            <c:strRef>
              <c:f>Tabelle1!$C$1</c:f>
              <c:strCache>
                <c:ptCount val="1"/>
                <c:pt idx="0">
                  <c:v>Utrecht 2022</c:v>
                </c:pt>
              </c:strCache>
            </c:strRef>
          </c:tx>
          <c:spPr>
            <a:ln>
              <a:solidFill>
                <a:schemeClr val="bg2">
                  <a:lumMod val="60000"/>
                  <a:lumOff val="40000"/>
                </a:schemeClr>
              </a:solidFill>
            </a:ln>
          </c:spPr>
          <c:marker>
            <c:symbol val="none"/>
          </c:marker>
          <c:dLbls>
            <c:delete val="1"/>
          </c:dLbls>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Tabelle1!$C$2:$C$12</c:f>
              <c:numCache>
                <c:formatCode>General</c:formatCode>
                <c:ptCount val="11"/>
                <c:pt idx="0">
                  <c:v>161.6</c:v>
                </c:pt>
                <c:pt idx="1">
                  <c:v>146.9</c:v>
                </c:pt>
                <c:pt idx="2">
                  <c:v>171.6</c:v>
                </c:pt>
                <c:pt idx="3">
                  <c:v>114.8</c:v>
                </c:pt>
                <c:pt idx="4">
                  <c:v>114</c:v>
                </c:pt>
                <c:pt idx="5">
                  <c:v>143</c:v>
                </c:pt>
                <c:pt idx="6">
                  <c:v>117.4</c:v>
                </c:pt>
                <c:pt idx="7">
                  <c:v>264.60000000000002</c:v>
                </c:pt>
                <c:pt idx="8">
                  <c:v>158.4</c:v>
                </c:pt>
                <c:pt idx="9">
                  <c:v>155</c:v>
                </c:pt>
                <c:pt idx="10">
                  <c:v>154.1</c:v>
                </c:pt>
              </c:numCache>
            </c:numRef>
          </c:val>
          <c:extLst>
            <c:ext xmlns:c16="http://schemas.microsoft.com/office/drawing/2014/chart" uri="{C3380CC4-5D6E-409C-BE32-E72D297353CC}">
              <c16:uniqueId val="{00000001-3252-4CB4-89E1-86DDCDFC08E6}"/>
            </c:ext>
          </c:extLst>
        </c:ser>
        <c:ser>
          <c:idx val="2"/>
          <c:order val="2"/>
          <c:tx>
            <c:strRef>
              <c:f>Tabelle1!$D$1</c:f>
              <c:strCache>
                <c:ptCount val="1"/>
                <c:pt idx="0">
                  <c:v>EU Average</c:v>
                </c:pt>
              </c:strCache>
            </c:strRef>
          </c:tx>
          <c:spPr>
            <a:ln>
              <a:solidFill>
                <a:schemeClr val="accent5"/>
              </a:solidFill>
            </a:ln>
          </c:spPr>
          <c:marker>
            <c:symbol val="none"/>
          </c:marker>
          <c:dLbls>
            <c:delete val="1"/>
          </c:dLbls>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Tabelle1!$D$2:$D$12</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extLst>
            <c:ext xmlns:c16="http://schemas.microsoft.com/office/drawing/2014/chart" uri="{C3380CC4-5D6E-409C-BE32-E72D297353CC}">
              <c16:uniqueId val="{00000002-3252-4CB4-89E1-86DDCDFC08E6}"/>
            </c:ext>
          </c:extLst>
        </c:ser>
        <c:dLbls>
          <c:showLegendKey val="0"/>
          <c:showVal val="1"/>
          <c:showCatName val="0"/>
          <c:showSerName val="0"/>
          <c:showPercent val="0"/>
          <c:showBubbleSize val="0"/>
        </c:dLbls>
        <c:axId val="252689408"/>
        <c:axId val="252736256"/>
      </c:radarChart>
      <c:catAx>
        <c:axId val="252689408"/>
        <c:scaling>
          <c:orientation val="minMax"/>
        </c:scaling>
        <c:delete val="0"/>
        <c:axPos val="b"/>
        <c:majorGridlines/>
        <c:numFmt formatCode="General" sourceLinked="1"/>
        <c:majorTickMark val="none"/>
        <c:minorTickMark val="none"/>
        <c:tickLblPos val="nextTo"/>
        <c:spPr>
          <a:ln w="9525">
            <a:noFill/>
          </a:ln>
        </c:spPr>
        <c:txPr>
          <a:bodyPr/>
          <a:lstStyle/>
          <a:p>
            <a:pPr>
              <a:defRPr sz="1100" b="1"/>
            </a:pPr>
            <a:endParaRPr lang="de-DE"/>
          </a:p>
        </c:txPr>
        <c:crossAx val="252736256"/>
        <c:crosses val="autoZero"/>
        <c:auto val="1"/>
        <c:lblAlgn val="ctr"/>
        <c:lblOffset val="100"/>
        <c:noMultiLvlLbl val="0"/>
      </c:catAx>
      <c:valAx>
        <c:axId val="252736256"/>
        <c:scaling>
          <c:orientation val="minMax"/>
          <c:max val="250"/>
          <c:min val="0"/>
        </c:scaling>
        <c:delete val="0"/>
        <c:axPos val="l"/>
        <c:majorGridlines>
          <c:spPr>
            <a:ln w="9525" cap="flat" cmpd="sng" algn="ctr">
              <a:solidFill>
                <a:schemeClr val="accent6"/>
              </a:solidFill>
              <a:prstDash val="dash"/>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252689408"/>
        <c:crosses val="autoZero"/>
        <c:crossBetween val="between"/>
        <c:majorUnit val="25"/>
        <c:minorUnit val="25"/>
      </c:valAx>
      <c:spPr>
        <a:noFill/>
        <a:ln>
          <a:noFill/>
        </a:ln>
        <a:effectLst/>
      </c:spPr>
    </c:plotArea>
    <c:plotVisOnly val="1"/>
    <c:dispBlanksAs val="gap"/>
    <c:showDLblsOverMax val="0"/>
  </c:chart>
  <c:spPr>
    <a:noFill/>
    <a:ln w="15875" cmpd="sng">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10533460994324"/>
          <c:y val="0.24927075812274369"/>
          <c:w val="0.41312159709618873"/>
          <c:h val="0.65741516245487364"/>
        </c:manualLayout>
      </c:layout>
      <c:radarChart>
        <c:radarStyle val="marker"/>
        <c:varyColors val="0"/>
        <c:ser>
          <c:idx val="0"/>
          <c:order val="0"/>
          <c:tx>
            <c:strRef>
              <c:f>Tabelle1!$B$1</c:f>
              <c:strCache>
                <c:ptCount val="1"/>
                <c:pt idx="0">
                  <c:v>Wien/NÖ 2022</c:v>
                </c:pt>
              </c:strCache>
            </c:strRef>
          </c:tx>
          <c:spPr>
            <a:ln w="28575" cap="rnd">
              <a:solidFill>
                <a:schemeClr val="bg2"/>
              </a:solidFill>
              <a:round/>
            </a:ln>
            <a:effectLst/>
          </c:spPr>
          <c:marker>
            <c:symbol val="none"/>
          </c:marker>
          <c:dLbls>
            <c:delete val="1"/>
          </c:dLbls>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Tabelle1!$B$2:$B$12</c:f>
              <c:numCache>
                <c:formatCode>General</c:formatCode>
                <c:ptCount val="11"/>
                <c:pt idx="0">
                  <c:v>144.1</c:v>
                </c:pt>
                <c:pt idx="1">
                  <c:v>114.5</c:v>
                </c:pt>
                <c:pt idx="2">
                  <c:v>129.4</c:v>
                </c:pt>
                <c:pt idx="3">
                  <c:v>105.8</c:v>
                </c:pt>
                <c:pt idx="4">
                  <c:v>103.2</c:v>
                </c:pt>
                <c:pt idx="5">
                  <c:v>118.2</c:v>
                </c:pt>
                <c:pt idx="6">
                  <c:v>107.1</c:v>
                </c:pt>
                <c:pt idx="7">
                  <c:v>128.9</c:v>
                </c:pt>
                <c:pt idx="8">
                  <c:v>109.3</c:v>
                </c:pt>
                <c:pt idx="9">
                  <c:v>154.4</c:v>
                </c:pt>
                <c:pt idx="10">
                  <c:v>133</c:v>
                </c:pt>
              </c:numCache>
            </c:numRef>
          </c:val>
          <c:extLst>
            <c:ext xmlns:c16="http://schemas.microsoft.com/office/drawing/2014/chart" uri="{C3380CC4-5D6E-409C-BE32-E72D297353CC}">
              <c16:uniqueId val="{00000000-9C9D-445E-B53B-5E2CE3E61633}"/>
            </c:ext>
          </c:extLst>
        </c:ser>
        <c:ser>
          <c:idx val="1"/>
          <c:order val="1"/>
          <c:tx>
            <c:strRef>
              <c:f>Tabelle1!$C$1</c:f>
              <c:strCache>
                <c:ptCount val="1"/>
                <c:pt idx="0">
                  <c:v>Utrecht 2022</c:v>
                </c:pt>
              </c:strCache>
            </c:strRef>
          </c:tx>
          <c:spPr>
            <a:ln>
              <a:solidFill>
                <a:schemeClr val="bg2">
                  <a:lumMod val="60000"/>
                  <a:lumOff val="40000"/>
                </a:schemeClr>
              </a:solidFill>
            </a:ln>
          </c:spPr>
          <c:marker>
            <c:symbol val="none"/>
          </c:marker>
          <c:dLbls>
            <c:delete val="1"/>
          </c:dLbls>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Tabelle1!$C$2:$C$12</c:f>
              <c:numCache>
                <c:formatCode>General</c:formatCode>
                <c:ptCount val="11"/>
                <c:pt idx="0">
                  <c:v>161.6</c:v>
                </c:pt>
                <c:pt idx="1">
                  <c:v>146.9</c:v>
                </c:pt>
                <c:pt idx="2">
                  <c:v>171.6</c:v>
                </c:pt>
                <c:pt idx="3">
                  <c:v>114.8</c:v>
                </c:pt>
                <c:pt idx="4">
                  <c:v>114</c:v>
                </c:pt>
                <c:pt idx="5">
                  <c:v>143</c:v>
                </c:pt>
                <c:pt idx="6">
                  <c:v>117.4</c:v>
                </c:pt>
                <c:pt idx="7">
                  <c:v>264.60000000000002</c:v>
                </c:pt>
                <c:pt idx="8">
                  <c:v>158.4</c:v>
                </c:pt>
                <c:pt idx="9">
                  <c:v>155</c:v>
                </c:pt>
                <c:pt idx="10">
                  <c:v>154.1</c:v>
                </c:pt>
              </c:numCache>
            </c:numRef>
          </c:val>
          <c:extLst>
            <c:ext xmlns:c16="http://schemas.microsoft.com/office/drawing/2014/chart" uri="{C3380CC4-5D6E-409C-BE32-E72D297353CC}">
              <c16:uniqueId val="{00000001-9C9D-445E-B53B-5E2CE3E61633}"/>
            </c:ext>
          </c:extLst>
        </c:ser>
        <c:ser>
          <c:idx val="2"/>
          <c:order val="2"/>
          <c:tx>
            <c:strRef>
              <c:f>Tabelle1!$D$1</c:f>
              <c:strCache>
                <c:ptCount val="1"/>
                <c:pt idx="0">
                  <c:v>EU-27 Durchschnitt</c:v>
                </c:pt>
              </c:strCache>
            </c:strRef>
          </c:tx>
          <c:spPr>
            <a:ln>
              <a:solidFill>
                <a:schemeClr val="accent5"/>
              </a:solidFill>
            </a:ln>
          </c:spPr>
          <c:marker>
            <c:symbol val="none"/>
          </c:marker>
          <c:dLbls>
            <c:delete val="1"/>
          </c:dLbls>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Tabelle1!$D$2:$D$12</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extLst>
            <c:ext xmlns:c16="http://schemas.microsoft.com/office/drawing/2014/chart" uri="{C3380CC4-5D6E-409C-BE32-E72D297353CC}">
              <c16:uniqueId val="{00000000-3A9A-1449-8FA5-D0034FBA3D47}"/>
            </c:ext>
          </c:extLst>
        </c:ser>
        <c:dLbls>
          <c:showLegendKey val="0"/>
          <c:showVal val="1"/>
          <c:showCatName val="0"/>
          <c:showSerName val="0"/>
          <c:showPercent val="0"/>
          <c:showBubbleSize val="0"/>
        </c:dLbls>
        <c:axId val="57404800"/>
        <c:axId val="57410688"/>
      </c:radarChart>
      <c:catAx>
        <c:axId val="57404800"/>
        <c:scaling>
          <c:orientation val="minMax"/>
        </c:scaling>
        <c:delete val="0"/>
        <c:axPos val="b"/>
        <c:majorGridlines/>
        <c:numFmt formatCode="General" sourceLinked="1"/>
        <c:majorTickMark val="none"/>
        <c:minorTickMark val="none"/>
        <c:tickLblPos val="nextTo"/>
        <c:spPr>
          <a:ln w="9525">
            <a:noFill/>
          </a:ln>
        </c:spPr>
        <c:txPr>
          <a:bodyPr/>
          <a:lstStyle/>
          <a:p>
            <a:pPr>
              <a:defRPr sz="1100" b="1"/>
            </a:pPr>
            <a:endParaRPr lang="de-DE"/>
          </a:p>
        </c:txPr>
        <c:crossAx val="57410688"/>
        <c:crosses val="autoZero"/>
        <c:auto val="1"/>
        <c:lblAlgn val="ctr"/>
        <c:lblOffset val="100"/>
        <c:noMultiLvlLbl val="0"/>
      </c:catAx>
      <c:valAx>
        <c:axId val="57410688"/>
        <c:scaling>
          <c:orientation val="minMax"/>
          <c:max val="250"/>
          <c:min val="0"/>
        </c:scaling>
        <c:delete val="0"/>
        <c:axPos val="l"/>
        <c:majorGridlines>
          <c:spPr>
            <a:ln w="9525" cap="flat" cmpd="sng" algn="ctr">
              <a:solidFill>
                <a:schemeClr val="accent6"/>
              </a:solidFill>
              <a:prstDash val="dash"/>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7404800"/>
        <c:crosses val="autoZero"/>
        <c:crossBetween val="between"/>
        <c:majorUnit val="25"/>
        <c:minorUnit val="25"/>
      </c:valAx>
      <c:spPr>
        <a:noFill/>
        <a:ln>
          <a:noFill/>
        </a:ln>
        <a:effectLst/>
      </c:spPr>
    </c:plotArea>
    <c:plotVisOnly val="1"/>
    <c:dispBlanksAs val="gap"/>
    <c:showDLblsOverMax val="0"/>
  </c:chart>
  <c:spPr>
    <a:noFill/>
    <a:ln w="15875" cmpd="sng">
      <a:noFill/>
    </a:ln>
    <a:effectLst/>
  </c:spPr>
  <c:txPr>
    <a:bodyPr/>
    <a:lstStyle/>
    <a:p>
      <a:pPr>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99069694328142"/>
          <c:y val="0.28103971119133575"/>
          <c:w val="0.41312159709618873"/>
          <c:h val="0.65741516245487364"/>
        </c:manualLayout>
      </c:layout>
      <c:radarChart>
        <c:radarStyle val="marker"/>
        <c:varyColors val="0"/>
        <c:ser>
          <c:idx val="0"/>
          <c:order val="0"/>
          <c:tx>
            <c:strRef>
              <c:f>Tabelle1!$B$1</c:f>
              <c:strCache>
                <c:ptCount val="1"/>
                <c:pt idx="0">
                  <c:v>Kärnten 2022</c:v>
                </c:pt>
              </c:strCache>
            </c:strRef>
          </c:tx>
          <c:spPr>
            <a:ln w="28575" cap="rnd">
              <a:solidFill>
                <a:schemeClr val="bg2">
                  <a:lumMod val="50000"/>
                </a:schemeClr>
              </a:solidFill>
              <a:round/>
            </a:ln>
            <a:effectLst/>
          </c:spPr>
          <c:marker>
            <c:symbol val="none"/>
          </c:marker>
          <c:dLbls>
            <c:delete val="1"/>
          </c:dLbls>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Tabelle1!$B$2:$B$12</c:f>
              <c:numCache>
                <c:formatCode>General</c:formatCode>
                <c:ptCount val="11"/>
                <c:pt idx="0">
                  <c:v>141.5</c:v>
                </c:pt>
                <c:pt idx="1">
                  <c:v>114.5</c:v>
                </c:pt>
                <c:pt idx="2">
                  <c:v>57</c:v>
                </c:pt>
                <c:pt idx="3">
                  <c:v>104.7</c:v>
                </c:pt>
                <c:pt idx="4">
                  <c:v>103.2</c:v>
                </c:pt>
                <c:pt idx="5">
                  <c:v>107.4</c:v>
                </c:pt>
                <c:pt idx="6">
                  <c:v>108.4</c:v>
                </c:pt>
                <c:pt idx="7">
                  <c:v>74.8</c:v>
                </c:pt>
                <c:pt idx="8">
                  <c:v>103.7</c:v>
                </c:pt>
                <c:pt idx="9">
                  <c:v>132.19999999999999</c:v>
                </c:pt>
                <c:pt idx="10">
                  <c:v>117.3</c:v>
                </c:pt>
              </c:numCache>
            </c:numRef>
          </c:val>
          <c:extLst>
            <c:ext xmlns:c16="http://schemas.microsoft.com/office/drawing/2014/chart" uri="{C3380CC4-5D6E-409C-BE32-E72D297353CC}">
              <c16:uniqueId val="{00000000-9FEA-4520-9308-E9B2160F4AA7}"/>
            </c:ext>
          </c:extLst>
        </c:ser>
        <c:ser>
          <c:idx val="1"/>
          <c:order val="1"/>
          <c:tx>
            <c:strRef>
              <c:f>Tabelle1!$C$1</c:f>
              <c:strCache>
                <c:ptCount val="1"/>
                <c:pt idx="0">
                  <c:v>Utrecht 2022</c:v>
                </c:pt>
              </c:strCache>
            </c:strRef>
          </c:tx>
          <c:spPr>
            <a:ln>
              <a:solidFill>
                <a:schemeClr val="bg2">
                  <a:lumMod val="60000"/>
                  <a:lumOff val="40000"/>
                </a:schemeClr>
              </a:solidFill>
            </a:ln>
          </c:spPr>
          <c:marker>
            <c:symbol val="none"/>
          </c:marker>
          <c:dLbls>
            <c:delete val="1"/>
          </c:dLbls>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Tabelle1!$C$2:$C$12</c:f>
              <c:numCache>
                <c:formatCode>General</c:formatCode>
                <c:ptCount val="11"/>
                <c:pt idx="0">
                  <c:v>161.6</c:v>
                </c:pt>
                <c:pt idx="1">
                  <c:v>146.9</c:v>
                </c:pt>
                <c:pt idx="2">
                  <c:v>171.6</c:v>
                </c:pt>
                <c:pt idx="3">
                  <c:v>114.8</c:v>
                </c:pt>
                <c:pt idx="4">
                  <c:v>114</c:v>
                </c:pt>
                <c:pt idx="5">
                  <c:v>143</c:v>
                </c:pt>
                <c:pt idx="6">
                  <c:v>117.4</c:v>
                </c:pt>
                <c:pt idx="7">
                  <c:v>264.60000000000002</c:v>
                </c:pt>
                <c:pt idx="8">
                  <c:v>158.4</c:v>
                </c:pt>
                <c:pt idx="9">
                  <c:v>155</c:v>
                </c:pt>
                <c:pt idx="10">
                  <c:v>154.1</c:v>
                </c:pt>
              </c:numCache>
            </c:numRef>
          </c:val>
          <c:extLst>
            <c:ext xmlns:c16="http://schemas.microsoft.com/office/drawing/2014/chart" uri="{C3380CC4-5D6E-409C-BE32-E72D297353CC}">
              <c16:uniqueId val="{00000001-9FEA-4520-9308-E9B2160F4AA7}"/>
            </c:ext>
          </c:extLst>
        </c:ser>
        <c:ser>
          <c:idx val="2"/>
          <c:order val="2"/>
          <c:tx>
            <c:strRef>
              <c:f>Tabelle1!$D$1</c:f>
              <c:strCache>
                <c:ptCount val="1"/>
                <c:pt idx="0">
                  <c:v>EU Average</c:v>
                </c:pt>
              </c:strCache>
            </c:strRef>
          </c:tx>
          <c:spPr>
            <a:ln>
              <a:solidFill>
                <a:schemeClr val="bg1">
                  <a:lumMod val="50000"/>
                </a:schemeClr>
              </a:solidFill>
            </a:ln>
          </c:spPr>
          <c:marker>
            <c:symbol val="none"/>
          </c:marker>
          <c:dLbls>
            <c:delete val="1"/>
          </c:dLbls>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Tabelle1!$D$2:$D$12</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extLst>
            <c:ext xmlns:c16="http://schemas.microsoft.com/office/drawing/2014/chart" uri="{C3380CC4-5D6E-409C-BE32-E72D297353CC}">
              <c16:uniqueId val="{00000002-9FEA-4520-9308-E9B2160F4AA7}"/>
            </c:ext>
          </c:extLst>
        </c:ser>
        <c:ser>
          <c:idx val="3"/>
          <c:order val="3"/>
          <c:tx>
            <c:strRef>
              <c:f>Tabelle1!$E$1</c:f>
              <c:strCache>
                <c:ptCount val="1"/>
                <c:pt idx="0">
                  <c:v>Wien/NÖ 2022</c:v>
                </c:pt>
              </c:strCache>
            </c:strRef>
          </c:tx>
          <c:spPr>
            <a:ln>
              <a:solidFill>
                <a:schemeClr val="bg2"/>
              </a:solidFill>
            </a:ln>
          </c:spPr>
          <c:marker>
            <c:symbol val="none"/>
          </c:marker>
          <c:dLbls>
            <c:delete val="1"/>
          </c:dLbls>
          <c:cat>
            <c:strRef>
              <c:f>Tabelle1!$A$2:$A$12</c:f>
              <c:strCache>
                <c:ptCount val="11"/>
                <c:pt idx="0">
                  <c:v>1. Institutions</c:v>
                </c:pt>
                <c:pt idx="1">
                  <c:v>2. Macroeconomic Stability</c:v>
                </c:pt>
                <c:pt idx="2">
                  <c:v>3. Infrastructure</c:v>
                </c:pt>
                <c:pt idx="3">
                  <c:v>4. Health</c:v>
                </c:pt>
                <c:pt idx="4">
                  <c:v>5. Basic Education</c:v>
                </c:pt>
                <c:pt idx="5">
                  <c:v>6. Higher Education/
Lifelong Learning</c:v>
                </c:pt>
                <c:pt idx="6">
                  <c:v>7. Labour Market Efficiency</c:v>
                </c:pt>
                <c:pt idx="7">
                  <c:v>8. Market Size</c:v>
                </c:pt>
                <c:pt idx="8">
                  <c:v>9. Technological Readiness</c:v>
                </c:pt>
                <c:pt idx="9">
                  <c:v>10. Business Sophistication</c:v>
                </c:pt>
                <c:pt idx="10">
                  <c:v>11. Innovation</c:v>
                </c:pt>
              </c:strCache>
            </c:strRef>
          </c:cat>
          <c:val>
            <c:numRef>
              <c:f>Tabelle1!$E$2:$E$12</c:f>
              <c:numCache>
                <c:formatCode>General</c:formatCode>
                <c:ptCount val="11"/>
                <c:pt idx="0">
                  <c:v>144.1</c:v>
                </c:pt>
                <c:pt idx="1">
                  <c:v>114.5</c:v>
                </c:pt>
                <c:pt idx="2">
                  <c:v>129.4</c:v>
                </c:pt>
                <c:pt idx="3">
                  <c:v>105.8</c:v>
                </c:pt>
                <c:pt idx="4">
                  <c:v>103.2</c:v>
                </c:pt>
                <c:pt idx="5">
                  <c:v>118.2</c:v>
                </c:pt>
                <c:pt idx="6">
                  <c:v>107.1</c:v>
                </c:pt>
                <c:pt idx="7">
                  <c:v>128.9</c:v>
                </c:pt>
                <c:pt idx="8">
                  <c:v>109.3</c:v>
                </c:pt>
                <c:pt idx="9">
                  <c:v>154.4</c:v>
                </c:pt>
                <c:pt idx="10">
                  <c:v>133</c:v>
                </c:pt>
              </c:numCache>
            </c:numRef>
          </c:val>
          <c:extLst>
            <c:ext xmlns:c16="http://schemas.microsoft.com/office/drawing/2014/chart" uri="{C3380CC4-5D6E-409C-BE32-E72D297353CC}">
              <c16:uniqueId val="{00000000-E5DB-C645-8C3D-EA52DDB2EDBB}"/>
            </c:ext>
          </c:extLst>
        </c:ser>
        <c:dLbls>
          <c:showLegendKey val="0"/>
          <c:showVal val="1"/>
          <c:showCatName val="0"/>
          <c:showSerName val="0"/>
          <c:showPercent val="0"/>
          <c:showBubbleSize val="0"/>
        </c:dLbls>
        <c:axId val="57581568"/>
        <c:axId val="57583104"/>
      </c:radarChart>
      <c:catAx>
        <c:axId val="57581568"/>
        <c:scaling>
          <c:orientation val="minMax"/>
        </c:scaling>
        <c:delete val="0"/>
        <c:axPos val="b"/>
        <c:majorGridlines/>
        <c:numFmt formatCode="General" sourceLinked="1"/>
        <c:majorTickMark val="none"/>
        <c:minorTickMark val="none"/>
        <c:tickLblPos val="nextTo"/>
        <c:spPr>
          <a:ln w="9525">
            <a:noFill/>
          </a:ln>
        </c:spPr>
        <c:txPr>
          <a:bodyPr/>
          <a:lstStyle/>
          <a:p>
            <a:pPr>
              <a:defRPr sz="1100" b="1"/>
            </a:pPr>
            <a:endParaRPr lang="de-DE"/>
          </a:p>
        </c:txPr>
        <c:crossAx val="57583104"/>
        <c:crosses val="autoZero"/>
        <c:auto val="1"/>
        <c:lblAlgn val="ctr"/>
        <c:lblOffset val="100"/>
        <c:noMultiLvlLbl val="0"/>
      </c:catAx>
      <c:valAx>
        <c:axId val="57583104"/>
        <c:scaling>
          <c:orientation val="minMax"/>
          <c:max val="250"/>
          <c:min val="0"/>
        </c:scaling>
        <c:delete val="0"/>
        <c:axPos val="l"/>
        <c:majorGridlines>
          <c:spPr>
            <a:ln w="9525" cap="flat" cmpd="sng" algn="ctr">
              <a:solidFill>
                <a:schemeClr val="accent6"/>
              </a:solidFill>
              <a:prstDash val="dash"/>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57581568"/>
        <c:crosses val="autoZero"/>
        <c:crossBetween val="between"/>
        <c:majorUnit val="25"/>
        <c:minorUnit val="25"/>
      </c:valAx>
      <c:spPr>
        <a:noFill/>
        <a:ln>
          <a:noFill/>
        </a:ln>
        <a:effectLst/>
      </c:spPr>
    </c:plotArea>
    <c:plotVisOnly val="1"/>
    <c:dispBlanksAs val="gap"/>
    <c:showDLblsOverMax val="0"/>
  </c:chart>
  <c:spPr>
    <a:noFill/>
    <a:ln w="15875" cmpd="sng">
      <a:noFill/>
    </a:ln>
    <a:effectLst/>
  </c:spPr>
  <c:txPr>
    <a:bodyPr/>
    <a:lstStyle/>
    <a:p>
      <a:pPr>
        <a:defRPr/>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61506-5479-3341-BA05-BC956993321A}" type="doc">
      <dgm:prSet loTypeId="urn:microsoft.com/office/officeart/2005/8/layout/cycle8" loCatId="" qsTypeId="urn:microsoft.com/office/officeart/2005/8/quickstyle/simple4" qsCatId="simple" csTypeId="urn:microsoft.com/office/officeart/2005/8/colors/accent0_1" csCatId="mainScheme" phldr="1"/>
      <dgm:spPr/>
    </dgm:pt>
    <dgm:pt modelId="{907AE474-BB9C-7A41-B8ED-EFB28BA9DC9D}">
      <dgm:prSet phldrT="[Text]" custT="1"/>
      <dgm:spPr>
        <a:solidFill>
          <a:schemeClr val="accent2"/>
        </a:solidFill>
        <a:effectLst/>
      </dgm:spPr>
      <dgm:t>
        <a:bodyPr lIns="0" rIns="0"/>
        <a:lstStyle/>
        <a:p>
          <a:endParaRPr lang="de-DE" sz="1700" b="1" dirty="0">
            <a:solidFill>
              <a:schemeClr val="bg2"/>
            </a:solidFill>
          </a:endParaRPr>
        </a:p>
      </dgm:t>
    </dgm:pt>
    <dgm:pt modelId="{471D0F41-E5C8-8042-9E9B-430E722620BD}" type="parTrans" cxnId="{4E97CBA0-9C78-454C-9348-77AF61D8CCFA}">
      <dgm:prSet/>
      <dgm:spPr/>
      <dgm:t>
        <a:bodyPr/>
        <a:lstStyle/>
        <a:p>
          <a:endParaRPr lang="de-DE"/>
        </a:p>
      </dgm:t>
    </dgm:pt>
    <dgm:pt modelId="{848BB8B2-BBC2-BC4A-83EF-45B5ADCDED7F}" type="sibTrans" cxnId="{4E97CBA0-9C78-454C-9348-77AF61D8CCFA}">
      <dgm:prSet/>
      <dgm:spPr/>
      <dgm:t>
        <a:bodyPr/>
        <a:lstStyle/>
        <a:p>
          <a:endParaRPr lang="de-DE"/>
        </a:p>
      </dgm:t>
    </dgm:pt>
    <dgm:pt modelId="{F83F7879-A7E3-A04A-8BE2-DAFBA98BB111}">
      <dgm:prSet phldrT="[Text]" custT="1"/>
      <dgm:spPr>
        <a:solidFill>
          <a:schemeClr val="accent2"/>
        </a:solidFill>
        <a:effectLst/>
      </dgm:spPr>
      <dgm:t>
        <a:bodyPr/>
        <a:lstStyle/>
        <a:p>
          <a:endParaRPr lang="de-DE" sz="1700" b="1" dirty="0">
            <a:solidFill>
              <a:schemeClr val="bg2"/>
            </a:solidFill>
          </a:endParaRPr>
        </a:p>
      </dgm:t>
    </dgm:pt>
    <dgm:pt modelId="{4045B86C-A223-A943-A144-3D1090A15293}" type="parTrans" cxnId="{24219B73-A4A4-554C-A380-AC089A3EEBDA}">
      <dgm:prSet/>
      <dgm:spPr/>
      <dgm:t>
        <a:bodyPr/>
        <a:lstStyle/>
        <a:p>
          <a:endParaRPr lang="de-DE"/>
        </a:p>
      </dgm:t>
    </dgm:pt>
    <dgm:pt modelId="{B65E39AB-6B77-EE4F-8440-B1D1ADCE9B01}" type="sibTrans" cxnId="{24219B73-A4A4-554C-A380-AC089A3EEBDA}">
      <dgm:prSet/>
      <dgm:spPr/>
      <dgm:t>
        <a:bodyPr/>
        <a:lstStyle/>
        <a:p>
          <a:endParaRPr lang="de-DE"/>
        </a:p>
      </dgm:t>
    </dgm:pt>
    <dgm:pt modelId="{50A5FC49-2310-5F49-93EA-9D25A36BF879}">
      <dgm:prSet phldrT="[Text]" custT="1"/>
      <dgm:spPr>
        <a:solidFill>
          <a:schemeClr val="accent2"/>
        </a:solidFill>
        <a:effectLst/>
      </dgm:spPr>
      <dgm:t>
        <a:bodyPr/>
        <a:lstStyle/>
        <a:p>
          <a:endParaRPr lang="de-DE" sz="1700" b="1" dirty="0">
            <a:solidFill>
              <a:schemeClr val="bg2"/>
            </a:solidFill>
          </a:endParaRPr>
        </a:p>
      </dgm:t>
    </dgm:pt>
    <dgm:pt modelId="{7D78CE7D-6453-5F4E-A9A2-36FCBAB5FA3B}" type="parTrans" cxnId="{E67E1C06-FAF5-6246-9C26-21120ACDFEDE}">
      <dgm:prSet/>
      <dgm:spPr/>
      <dgm:t>
        <a:bodyPr/>
        <a:lstStyle/>
        <a:p>
          <a:endParaRPr lang="de-DE"/>
        </a:p>
      </dgm:t>
    </dgm:pt>
    <dgm:pt modelId="{1EA91090-0601-A047-A60F-D86C2C71976C}" type="sibTrans" cxnId="{E67E1C06-FAF5-6246-9C26-21120ACDFEDE}">
      <dgm:prSet/>
      <dgm:spPr/>
      <dgm:t>
        <a:bodyPr/>
        <a:lstStyle/>
        <a:p>
          <a:endParaRPr lang="de-DE"/>
        </a:p>
      </dgm:t>
    </dgm:pt>
    <dgm:pt modelId="{FF945434-3813-7C44-A84D-44018EFA1964}" type="pres">
      <dgm:prSet presAssocID="{0BC61506-5479-3341-BA05-BC956993321A}" presName="compositeShape" presStyleCnt="0">
        <dgm:presLayoutVars>
          <dgm:chMax val="7"/>
          <dgm:dir/>
          <dgm:resizeHandles val="exact"/>
        </dgm:presLayoutVars>
      </dgm:prSet>
      <dgm:spPr/>
    </dgm:pt>
    <dgm:pt modelId="{75EB6B28-1BFB-9F4B-A970-016F79AABCEA}" type="pres">
      <dgm:prSet presAssocID="{0BC61506-5479-3341-BA05-BC956993321A}" presName="wedge1" presStyleLbl="node1" presStyleIdx="0" presStyleCnt="3"/>
      <dgm:spPr/>
    </dgm:pt>
    <dgm:pt modelId="{E5E34F96-B294-0F48-8DC1-0FBE81228CEB}" type="pres">
      <dgm:prSet presAssocID="{0BC61506-5479-3341-BA05-BC956993321A}" presName="dummy1a" presStyleCnt="0"/>
      <dgm:spPr/>
    </dgm:pt>
    <dgm:pt modelId="{8BF2A293-D72E-AE46-BAE3-E05E6B1BECCD}" type="pres">
      <dgm:prSet presAssocID="{0BC61506-5479-3341-BA05-BC956993321A}" presName="dummy1b" presStyleCnt="0"/>
      <dgm:spPr/>
    </dgm:pt>
    <dgm:pt modelId="{C384FF00-C77A-2742-BCD9-164A9522885C}" type="pres">
      <dgm:prSet presAssocID="{0BC61506-5479-3341-BA05-BC956993321A}" presName="wedge1Tx" presStyleLbl="node1" presStyleIdx="0" presStyleCnt="3">
        <dgm:presLayoutVars>
          <dgm:chMax val="0"/>
          <dgm:chPref val="0"/>
          <dgm:bulletEnabled val="1"/>
        </dgm:presLayoutVars>
      </dgm:prSet>
      <dgm:spPr/>
    </dgm:pt>
    <dgm:pt modelId="{AE2E0732-2BED-A643-A770-9D4DDAC5D81E}" type="pres">
      <dgm:prSet presAssocID="{0BC61506-5479-3341-BA05-BC956993321A}" presName="wedge2" presStyleLbl="node1" presStyleIdx="1" presStyleCnt="3"/>
      <dgm:spPr/>
    </dgm:pt>
    <dgm:pt modelId="{483F32F7-FC55-8844-8FAD-4BA022F591E8}" type="pres">
      <dgm:prSet presAssocID="{0BC61506-5479-3341-BA05-BC956993321A}" presName="dummy2a" presStyleCnt="0"/>
      <dgm:spPr/>
    </dgm:pt>
    <dgm:pt modelId="{1295269B-FA58-0B40-B8D6-474FA99A2B33}" type="pres">
      <dgm:prSet presAssocID="{0BC61506-5479-3341-BA05-BC956993321A}" presName="dummy2b" presStyleCnt="0"/>
      <dgm:spPr/>
    </dgm:pt>
    <dgm:pt modelId="{85BD89A9-E9D5-2D43-8174-3AAAC9D27490}" type="pres">
      <dgm:prSet presAssocID="{0BC61506-5479-3341-BA05-BC956993321A}" presName="wedge2Tx" presStyleLbl="node1" presStyleIdx="1" presStyleCnt="3">
        <dgm:presLayoutVars>
          <dgm:chMax val="0"/>
          <dgm:chPref val="0"/>
          <dgm:bulletEnabled val="1"/>
        </dgm:presLayoutVars>
      </dgm:prSet>
      <dgm:spPr/>
    </dgm:pt>
    <dgm:pt modelId="{EBAA6721-5D7D-0440-98EB-F5311285E9AB}" type="pres">
      <dgm:prSet presAssocID="{0BC61506-5479-3341-BA05-BC956993321A}" presName="wedge3" presStyleLbl="node1" presStyleIdx="2" presStyleCnt="3"/>
      <dgm:spPr/>
    </dgm:pt>
    <dgm:pt modelId="{E14FF020-5D15-0F43-B6E5-CA0CB5CBC62E}" type="pres">
      <dgm:prSet presAssocID="{0BC61506-5479-3341-BA05-BC956993321A}" presName="dummy3a" presStyleCnt="0"/>
      <dgm:spPr/>
    </dgm:pt>
    <dgm:pt modelId="{590CF45B-5F3A-934F-8588-0495D67F98E6}" type="pres">
      <dgm:prSet presAssocID="{0BC61506-5479-3341-BA05-BC956993321A}" presName="dummy3b" presStyleCnt="0"/>
      <dgm:spPr/>
    </dgm:pt>
    <dgm:pt modelId="{C6C95B33-07F3-E240-9A37-6937701FB33B}" type="pres">
      <dgm:prSet presAssocID="{0BC61506-5479-3341-BA05-BC956993321A}" presName="wedge3Tx" presStyleLbl="node1" presStyleIdx="2" presStyleCnt="3">
        <dgm:presLayoutVars>
          <dgm:chMax val="0"/>
          <dgm:chPref val="0"/>
          <dgm:bulletEnabled val="1"/>
        </dgm:presLayoutVars>
      </dgm:prSet>
      <dgm:spPr/>
    </dgm:pt>
    <dgm:pt modelId="{178E344B-EBAB-C441-8E3E-F6DFC3DAB6C6}" type="pres">
      <dgm:prSet presAssocID="{848BB8B2-BBC2-BC4A-83EF-45B5ADCDED7F}" presName="arrowWedge1" presStyleLbl="fgSibTrans2D1" presStyleIdx="0" presStyleCnt="3"/>
      <dgm:spPr>
        <a:solidFill>
          <a:schemeClr val="bg2"/>
        </a:solidFill>
        <a:effectLst/>
      </dgm:spPr>
    </dgm:pt>
    <dgm:pt modelId="{63B7D331-416B-3944-A5BF-68D160008BF8}" type="pres">
      <dgm:prSet presAssocID="{B65E39AB-6B77-EE4F-8440-B1D1ADCE9B01}" presName="arrowWedge2" presStyleLbl="fgSibTrans2D1" presStyleIdx="1" presStyleCnt="3"/>
      <dgm:spPr>
        <a:solidFill>
          <a:schemeClr val="bg2"/>
        </a:solidFill>
        <a:effectLst/>
      </dgm:spPr>
    </dgm:pt>
    <dgm:pt modelId="{F4E6FD94-550F-7D4E-8FA1-C5600B1A0D86}" type="pres">
      <dgm:prSet presAssocID="{1EA91090-0601-A047-A60F-D86C2C71976C}" presName="arrowWedge3" presStyleLbl="fgSibTrans2D1" presStyleIdx="2" presStyleCnt="3"/>
      <dgm:spPr>
        <a:solidFill>
          <a:schemeClr val="bg2"/>
        </a:solidFill>
        <a:effectLst/>
      </dgm:spPr>
    </dgm:pt>
  </dgm:ptLst>
  <dgm:cxnLst>
    <dgm:cxn modelId="{E67E1C06-FAF5-6246-9C26-21120ACDFEDE}" srcId="{0BC61506-5479-3341-BA05-BC956993321A}" destId="{50A5FC49-2310-5F49-93EA-9D25A36BF879}" srcOrd="2" destOrd="0" parTransId="{7D78CE7D-6453-5F4E-A9A2-36FCBAB5FA3B}" sibTransId="{1EA91090-0601-A047-A60F-D86C2C71976C}"/>
    <dgm:cxn modelId="{74CE921E-8389-4432-91F1-70AC35BE4F99}" type="presOf" srcId="{907AE474-BB9C-7A41-B8ED-EFB28BA9DC9D}" destId="{75EB6B28-1BFB-9F4B-A970-016F79AABCEA}" srcOrd="0" destOrd="0" presId="urn:microsoft.com/office/officeart/2005/8/layout/cycle8"/>
    <dgm:cxn modelId="{A7A93145-C4A8-450E-9B66-E1070F167E47}" type="presOf" srcId="{50A5FC49-2310-5F49-93EA-9D25A36BF879}" destId="{EBAA6721-5D7D-0440-98EB-F5311285E9AB}" srcOrd="0" destOrd="0" presId="urn:microsoft.com/office/officeart/2005/8/layout/cycle8"/>
    <dgm:cxn modelId="{21CDE547-B9CD-4D5B-8444-7AC7721BB311}" type="presOf" srcId="{907AE474-BB9C-7A41-B8ED-EFB28BA9DC9D}" destId="{C384FF00-C77A-2742-BCD9-164A9522885C}" srcOrd="1" destOrd="0" presId="urn:microsoft.com/office/officeart/2005/8/layout/cycle8"/>
    <dgm:cxn modelId="{24219B73-A4A4-554C-A380-AC089A3EEBDA}" srcId="{0BC61506-5479-3341-BA05-BC956993321A}" destId="{F83F7879-A7E3-A04A-8BE2-DAFBA98BB111}" srcOrd="1" destOrd="0" parTransId="{4045B86C-A223-A943-A144-3D1090A15293}" sibTransId="{B65E39AB-6B77-EE4F-8440-B1D1ADCE9B01}"/>
    <dgm:cxn modelId="{5CB8507E-7AFC-4EC2-ADE1-46AD29AFCC8A}" type="presOf" srcId="{F83F7879-A7E3-A04A-8BE2-DAFBA98BB111}" destId="{85BD89A9-E9D5-2D43-8174-3AAAC9D27490}" srcOrd="1" destOrd="0" presId="urn:microsoft.com/office/officeart/2005/8/layout/cycle8"/>
    <dgm:cxn modelId="{8C32268E-246B-4204-B0BA-3E813514A24A}" type="presOf" srcId="{50A5FC49-2310-5F49-93EA-9D25A36BF879}" destId="{C6C95B33-07F3-E240-9A37-6937701FB33B}" srcOrd="1" destOrd="0" presId="urn:microsoft.com/office/officeart/2005/8/layout/cycle8"/>
    <dgm:cxn modelId="{908B7693-4997-43B8-AB6C-D6F997975AAE}" type="presOf" srcId="{F83F7879-A7E3-A04A-8BE2-DAFBA98BB111}" destId="{AE2E0732-2BED-A643-A770-9D4DDAC5D81E}" srcOrd="0" destOrd="0" presId="urn:microsoft.com/office/officeart/2005/8/layout/cycle8"/>
    <dgm:cxn modelId="{4E97CBA0-9C78-454C-9348-77AF61D8CCFA}" srcId="{0BC61506-5479-3341-BA05-BC956993321A}" destId="{907AE474-BB9C-7A41-B8ED-EFB28BA9DC9D}" srcOrd="0" destOrd="0" parTransId="{471D0F41-E5C8-8042-9E9B-430E722620BD}" sibTransId="{848BB8B2-BBC2-BC4A-83EF-45B5ADCDED7F}"/>
    <dgm:cxn modelId="{0C9DCAB4-46A8-4E02-BA18-EB0521C1B0BA}" type="presOf" srcId="{0BC61506-5479-3341-BA05-BC956993321A}" destId="{FF945434-3813-7C44-A84D-44018EFA1964}" srcOrd="0" destOrd="0" presId="urn:microsoft.com/office/officeart/2005/8/layout/cycle8"/>
    <dgm:cxn modelId="{074CD9C5-9F9C-4568-8688-D1281FEA1D9F}" type="presParOf" srcId="{FF945434-3813-7C44-A84D-44018EFA1964}" destId="{75EB6B28-1BFB-9F4B-A970-016F79AABCEA}" srcOrd="0" destOrd="0" presId="urn:microsoft.com/office/officeart/2005/8/layout/cycle8"/>
    <dgm:cxn modelId="{C1D6C5AF-AB06-4D19-94FA-8ECF00A99341}" type="presParOf" srcId="{FF945434-3813-7C44-A84D-44018EFA1964}" destId="{E5E34F96-B294-0F48-8DC1-0FBE81228CEB}" srcOrd="1" destOrd="0" presId="urn:microsoft.com/office/officeart/2005/8/layout/cycle8"/>
    <dgm:cxn modelId="{243B3E59-CD09-4216-80F2-6F76CC1E6991}" type="presParOf" srcId="{FF945434-3813-7C44-A84D-44018EFA1964}" destId="{8BF2A293-D72E-AE46-BAE3-E05E6B1BECCD}" srcOrd="2" destOrd="0" presId="urn:microsoft.com/office/officeart/2005/8/layout/cycle8"/>
    <dgm:cxn modelId="{02B9B81B-C39D-42AE-A6D4-BB901243175C}" type="presParOf" srcId="{FF945434-3813-7C44-A84D-44018EFA1964}" destId="{C384FF00-C77A-2742-BCD9-164A9522885C}" srcOrd="3" destOrd="0" presId="urn:microsoft.com/office/officeart/2005/8/layout/cycle8"/>
    <dgm:cxn modelId="{0D2F8D97-2FC6-4404-87AA-123B4D5205EE}" type="presParOf" srcId="{FF945434-3813-7C44-A84D-44018EFA1964}" destId="{AE2E0732-2BED-A643-A770-9D4DDAC5D81E}" srcOrd="4" destOrd="0" presId="urn:microsoft.com/office/officeart/2005/8/layout/cycle8"/>
    <dgm:cxn modelId="{77CBBD13-915B-40F0-B3FF-C46218C3C782}" type="presParOf" srcId="{FF945434-3813-7C44-A84D-44018EFA1964}" destId="{483F32F7-FC55-8844-8FAD-4BA022F591E8}" srcOrd="5" destOrd="0" presId="urn:microsoft.com/office/officeart/2005/8/layout/cycle8"/>
    <dgm:cxn modelId="{ECE59F8A-1FD8-4F94-B1A2-D65353ED560A}" type="presParOf" srcId="{FF945434-3813-7C44-A84D-44018EFA1964}" destId="{1295269B-FA58-0B40-B8D6-474FA99A2B33}" srcOrd="6" destOrd="0" presId="urn:microsoft.com/office/officeart/2005/8/layout/cycle8"/>
    <dgm:cxn modelId="{DEDD7F68-3326-4C59-9707-7AF53CC015B2}" type="presParOf" srcId="{FF945434-3813-7C44-A84D-44018EFA1964}" destId="{85BD89A9-E9D5-2D43-8174-3AAAC9D27490}" srcOrd="7" destOrd="0" presId="urn:microsoft.com/office/officeart/2005/8/layout/cycle8"/>
    <dgm:cxn modelId="{ABD66D7B-296F-4B3D-B086-57839AC7F5D5}" type="presParOf" srcId="{FF945434-3813-7C44-A84D-44018EFA1964}" destId="{EBAA6721-5D7D-0440-98EB-F5311285E9AB}" srcOrd="8" destOrd="0" presId="urn:microsoft.com/office/officeart/2005/8/layout/cycle8"/>
    <dgm:cxn modelId="{2B000A2E-B71F-41A2-B9F9-29F1181A8168}" type="presParOf" srcId="{FF945434-3813-7C44-A84D-44018EFA1964}" destId="{E14FF020-5D15-0F43-B6E5-CA0CB5CBC62E}" srcOrd="9" destOrd="0" presId="urn:microsoft.com/office/officeart/2005/8/layout/cycle8"/>
    <dgm:cxn modelId="{90ABBA35-0F46-4B9D-BBB4-62AFA67EBCD2}" type="presParOf" srcId="{FF945434-3813-7C44-A84D-44018EFA1964}" destId="{590CF45B-5F3A-934F-8588-0495D67F98E6}" srcOrd="10" destOrd="0" presId="urn:microsoft.com/office/officeart/2005/8/layout/cycle8"/>
    <dgm:cxn modelId="{B8A3461E-1639-4534-8EB6-9BA2A28F9D3D}" type="presParOf" srcId="{FF945434-3813-7C44-A84D-44018EFA1964}" destId="{C6C95B33-07F3-E240-9A37-6937701FB33B}" srcOrd="11" destOrd="0" presId="urn:microsoft.com/office/officeart/2005/8/layout/cycle8"/>
    <dgm:cxn modelId="{39A2A75D-E5AE-4975-B545-C41D3C6E6325}" type="presParOf" srcId="{FF945434-3813-7C44-A84D-44018EFA1964}" destId="{178E344B-EBAB-C441-8E3E-F6DFC3DAB6C6}" srcOrd="12" destOrd="0" presId="urn:microsoft.com/office/officeart/2005/8/layout/cycle8"/>
    <dgm:cxn modelId="{F4106A8B-1D37-4CC4-8AD0-7AFD78FA780C}" type="presParOf" srcId="{FF945434-3813-7C44-A84D-44018EFA1964}" destId="{63B7D331-416B-3944-A5BF-68D160008BF8}" srcOrd="13" destOrd="0" presId="urn:microsoft.com/office/officeart/2005/8/layout/cycle8"/>
    <dgm:cxn modelId="{308CF749-1E23-40B1-A16C-5A06817AE775}" type="presParOf" srcId="{FF945434-3813-7C44-A84D-44018EFA1964}" destId="{F4E6FD94-550F-7D4E-8FA1-C5600B1A0D86}"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B6B28-1BFB-9F4B-A970-016F79AABCEA}">
      <dsp:nvSpPr>
        <dsp:cNvPr id="0" name=""/>
        <dsp:cNvSpPr/>
      </dsp:nvSpPr>
      <dsp:spPr>
        <a:xfrm>
          <a:off x="1105619" y="195189"/>
          <a:ext cx="2522445" cy="2522445"/>
        </a:xfrm>
        <a:prstGeom prst="pie">
          <a:avLst>
            <a:gd name="adj1" fmla="val 16200000"/>
            <a:gd name="adj2" fmla="val 180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endParaRPr lang="de-DE" sz="1700" b="1" kern="1200" dirty="0">
            <a:solidFill>
              <a:schemeClr val="bg2"/>
            </a:solidFill>
          </a:endParaRPr>
        </a:p>
      </dsp:txBody>
      <dsp:txXfrm>
        <a:off x="2435007" y="729707"/>
        <a:ext cx="900873" cy="750727"/>
      </dsp:txXfrm>
    </dsp:sp>
    <dsp:sp modelId="{AE2E0732-2BED-A643-A770-9D4DDAC5D81E}">
      <dsp:nvSpPr>
        <dsp:cNvPr id="0" name=""/>
        <dsp:cNvSpPr/>
      </dsp:nvSpPr>
      <dsp:spPr>
        <a:xfrm>
          <a:off x="1053668" y="285276"/>
          <a:ext cx="2522445" cy="2522445"/>
        </a:xfrm>
        <a:prstGeom prst="pie">
          <a:avLst>
            <a:gd name="adj1" fmla="val 1800000"/>
            <a:gd name="adj2" fmla="val 900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de-DE" sz="1700" b="1" kern="1200" dirty="0">
            <a:solidFill>
              <a:schemeClr val="bg2"/>
            </a:solidFill>
          </a:endParaRPr>
        </a:p>
      </dsp:txBody>
      <dsp:txXfrm>
        <a:off x="1654251" y="1921863"/>
        <a:ext cx="1351309" cy="660640"/>
      </dsp:txXfrm>
    </dsp:sp>
    <dsp:sp modelId="{EBAA6721-5D7D-0440-98EB-F5311285E9AB}">
      <dsp:nvSpPr>
        <dsp:cNvPr id="0" name=""/>
        <dsp:cNvSpPr/>
      </dsp:nvSpPr>
      <dsp:spPr>
        <a:xfrm>
          <a:off x="1001718" y="195189"/>
          <a:ext cx="2522445" cy="2522445"/>
        </a:xfrm>
        <a:prstGeom prst="pie">
          <a:avLst>
            <a:gd name="adj1" fmla="val 9000000"/>
            <a:gd name="adj2" fmla="val 1620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de-DE" sz="1700" b="1" kern="1200" dirty="0">
            <a:solidFill>
              <a:schemeClr val="bg2"/>
            </a:solidFill>
          </a:endParaRPr>
        </a:p>
      </dsp:txBody>
      <dsp:txXfrm>
        <a:off x="1293901" y="729707"/>
        <a:ext cx="900873" cy="750727"/>
      </dsp:txXfrm>
    </dsp:sp>
    <dsp:sp modelId="{178E344B-EBAB-C441-8E3E-F6DFC3DAB6C6}">
      <dsp:nvSpPr>
        <dsp:cNvPr id="0" name=""/>
        <dsp:cNvSpPr/>
      </dsp:nvSpPr>
      <dsp:spPr>
        <a:xfrm>
          <a:off x="949676" y="39037"/>
          <a:ext cx="2834747" cy="2834747"/>
        </a:xfrm>
        <a:prstGeom prst="circularArrow">
          <a:avLst>
            <a:gd name="adj1" fmla="val 5085"/>
            <a:gd name="adj2" fmla="val 327528"/>
            <a:gd name="adj3" fmla="val 1472472"/>
            <a:gd name="adj4" fmla="val 16199432"/>
            <a:gd name="adj5" fmla="val 5932"/>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sp>
    <dsp:sp modelId="{63B7D331-416B-3944-A5BF-68D160008BF8}">
      <dsp:nvSpPr>
        <dsp:cNvPr id="0" name=""/>
        <dsp:cNvSpPr/>
      </dsp:nvSpPr>
      <dsp:spPr>
        <a:xfrm>
          <a:off x="897517" y="128965"/>
          <a:ext cx="2834747" cy="2834747"/>
        </a:xfrm>
        <a:prstGeom prst="circularArrow">
          <a:avLst>
            <a:gd name="adj1" fmla="val 5085"/>
            <a:gd name="adj2" fmla="val 327528"/>
            <a:gd name="adj3" fmla="val 8671970"/>
            <a:gd name="adj4" fmla="val 1800502"/>
            <a:gd name="adj5" fmla="val 5932"/>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sp>
    <dsp:sp modelId="{F4E6FD94-550F-7D4E-8FA1-C5600B1A0D86}">
      <dsp:nvSpPr>
        <dsp:cNvPr id="0" name=""/>
        <dsp:cNvSpPr/>
      </dsp:nvSpPr>
      <dsp:spPr>
        <a:xfrm>
          <a:off x="845358" y="39037"/>
          <a:ext cx="2834747" cy="2834747"/>
        </a:xfrm>
        <a:prstGeom prst="circularArrow">
          <a:avLst>
            <a:gd name="adj1" fmla="val 5085"/>
            <a:gd name="adj2" fmla="val 327528"/>
            <a:gd name="adj3" fmla="val 15873039"/>
            <a:gd name="adj4" fmla="val 9000000"/>
            <a:gd name="adj5" fmla="val 5932"/>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1026"/>
          <p:cNvSpPr>
            <a:spLocks noGrp="1" noChangeArrowheads="1"/>
          </p:cNvSpPr>
          <p:nvPr>
            <p:ph type="hdr" sz="quarter"/>
          </p:nvPr>
        </p:nvSpPr>
        <p:spPr bwMode="auto">
          <a:xfrm>
            <a:off x="0" y="2"/>
            <a:ext cx="4278950" cy="375783"/>
          </a:xfrm>
          <a:prstGeom prst="rect">
            <a:avLst/>
          </a:prstGeom>
          <a:noFill/>
          <a:ln w="9525">
            <a:noFill/>
            <a:miter lim="800000"/>
            <a:headEnd/>
            <a:tailEnd/>
          </a:ln>
          <a:effectLst/>
        </p:spPr>
        <p:txBody>
          <a:bodyPr vert="horz" wrap="square" lIns="90141" tIns="45071" rIns="90141" bIns="45071" numCol="1" anchor="t" anchorCtr="0" compatLnSpc="1">
            <a:prstTxWarp prst="textNoShape">
              <a:avLst/>
            </a:prstTxWarp>
          </a:bodyPr>
          <a:lstStyle>
            <a:lvl1pPr defTabSz="902339">
              <a:defRPr/>
            </a:lvl1pPr>
          </a:lstStyle>
          <a:p>
            <a:endParaRPr lang="en-GB"/>
          </a:p>
        </p:txBody>
      </p:sp>
      <p:sp>
        <p:nvSpPr>
          <p:cNvPr id="29699" name="Rectangle 1027"/>
          <p:cNvSpPr>
            <a:spLocks noGrp="1" noChangeArrowheads="1"/>
          </p:cNvSpPr>
          <p:nvPr>
            <p:ph type="dt" sz="quarter" idx="1"/>
          </p:nvPr>
        </p:nvSpPr>
        <p:spPr bwMode="auto">
          <a:xfrm>
            <a:off x="5595301" y="2"/>
            <a:ext cx="4278949" cy="375783"/>
          </a:xfrm>
          <a:prstGeom prst="rect">
            <a:avLst/>
          </a:prstGeom>
          <a:noFill/>
          <a:ln w="9525">
            <a:noFill/>
            <a:miter lim="800000"/>
            <a:headEnd/>
            <a:tailEnd/>
          </a:ln>
          <a:effectLst/>
        </p:spPr>
        <p:txBody>
          <a:bodyPr vert="horz" wrap="square" lIns="90141" tIns="45071" rIns="90141" bIns="45071" numCol="1" anchor="t" anchorCtr="0" compatLnSpc="1">
            <a:prstTxWarp prst="textNoShape">
              <a:avLst/>
            </a:prstTxWarp>
          </a:bodyPr>
          <a:lstStyle>
            <a:lvl1pPr algn="r" defTabSz="902339">
              <a:defRPr/>
            </a:lvl1pPr>
          </a:lstStyle>
          <a:p>
            <a:endParaRPr lang="en-GB"/>
          </a:p>
        </p:txBody>
      </p:sp>
      <p:sp>
        <p:nvSpPr>
          <p:cNvPr id="29700" name="Rectangle 1028"/>
          <p:cNvSpPr>
            <a:spLocks noGrp="1" noChangeArrowheads="1"/>
          </p:cNvSpPr>
          <p:nvPr>
            <p:ph type="ftr" sz="quarter" idx="2"/>
          </p:nvPr>
        </p:nvSpPr>
        <p:spPr bwMode="auto">
          <a:xfrm>
            <a:off x="0" y="6421896"/>
            <a:ext cx="4278950" cy="375783"/>
          </a:xfrm>
          <a:prstGeom prst="rect">
            <a:avLst/>
          </a:prstGeom>
          <a:noFill/>
          <a:ln w="9525">
            <a:noFill/>
            <a:miter lim="800000"/>
            <a:headEnd/>
            <a:tailEnd/>
          </a:ln>
          <a:effectLst/>
        </p:spPr>
        <p:txBody>
          <a:bodyPr vert="horz" wrap="square" lIns="90141" tIns="45071" rIns="90141" bIns="45071" numCol="1" anchor="b" anchorCtr="0" compatLnSpc="1">
            <a:prstTxWarp prst="textNoShape">
              <a:avLst/>
            </a:prstTxWarp>
          </a:bodyPr>
          <a:lstStyle>
            <a:lvl1pPr defTabSz="902339">
              <a:defRPr/>
            </a:lvl1pPr>
          </a:lstStyle>
          <a:p>
            <a:endParaRPr lang="en-GB"/>
          </a:p>
        </p:txBody>
      </p:sp>
      <p:sp>
        <p:nvSpPr>
          <p:cNvPr id="29701" name="Rectangle 1029"/>
          <p:cNvSpPr>
            <a:spLocks noGrp="1" noChangeArrowheads="1"/>
          </p:cNvSpPr>
          <p:nvPr>
            <p:ph type="sldNum" sz="quarter" idx="3"/>
          </p:nvPr>
        </p:nvSpPr>
        <p:spPr bwMode="auto">
          <a:xfrm>
            <a:off x="5595301" y="6421896"/>
            <a:ext cx="4278949" cy="375783"/>
          </a:xfrm>
          <a:prstGeom prst="rect">
            <a:avLst/>
          </a:prstGeom>
          <a:noFill/>
          <a:ln w="9525">
            <a:noFill/>
            <a:miter lim="800000"/>
            <a:headEnd/>
            <a:tailEnd/>
          </a:ln>
          <a:effectLst/>
        </p:spPr>
        <p:txBody>
          <a:bodyPr vert="horz" wrap="square" lIns="90141" tIns="45071" rIns="90141" bIns="45071" numCol="1" anchor="b" anchorCtr="0" compatLnSpc="1">
            <a:prstTxWarp prst="textNoShape">
              <a:avLst/>
            </a:prstTxWarp>
          </a:bodyPr>
          <a:lstStyle>
            <a:lvl1pPr algn="r" defTabSz="902339">
              <a:defRPr/>
            </a:lvl1pPr>
          </a:lstStyle>
          <a:p>
            <a:fld id="{EEA086CF-201B-48EF-969C-349DD1DEAFEF}" type="slidenum">
              <a:rPr lang="en-GB"/>
              <a:pPr/>
              <a:t>‹Nr.›</a:t>
            </a:fld>
            <a:endParaRPr lang="en-GB"/>
          </a:p>
        </p:txBody>
      </p:sp>
    </p:spTree>
    <p:extLst>
      <p:ext uri="{BB962C8B-B14F-4D97-AF65-F5344CB8AC3E}">
        <p14:creationId xmlns:p14="http://schemas.microsoft.com/office/powerpoint/2010/main" val="2256054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
            <a:ext cx="4278950" cy="375783"/>
          </a:xfrm>
          <a:prstGeom prst="rect">
            <a:avLst/>
          </a:prstGeom>
          <a:noFill/>
          <a:ln w="9525">
            <a:noFill/>
            <a:miter lim="800000"/>
            <a:headEnd/>
            <a:tailEnd/>
          </a:ln>
          <a:effectLst/>
        </p:spPr>
        <p:txBody>
          <a:bodyPr vert="horz" wrap="square" lIns="90141" tIns="45071" rIns="90141" bIns="45071" numCol="1" anchor="t" anchorCtr="0" compatLnSpc="1">
            <a:prstTxWarp prst="textNoShape">
              <a:avLst/>
            </a:prstTxWarp>
          </a:bodyPr>
          <a:lstStyle>
            <a:lvl1pPr defTabSz="902339">
              <a:defRPr b="0">
                <a:latin typeface="Arial" pitchFamily="34" charset="0"/>
              </a:defRPr>
            </a:lvl1pPr>
          </a:lstStyle>
          <a:p>
            <a:endParaRPr lang="de-DE" dirty="0"/>
          </a:p>
        </p:txBody>
      </p:sp>
      <p:sp>
        <p:nvSpPr>
          <p:cNvPr id="5123" name="Rectangle 3"/>
          <p:cNvSpPr>
            <a:spLocks noGrp="1" noChangeArrowheads="1"/>
          </p:cNvSpPr>
          <p:nvPr>
            <p:ph type="dt" idx="1"/>
          </p:nvPr>
        </p:nvSpPr>
        <p:spPr bwMode="auto">
          <a:xfrm>
            <a:off x="5595301" y="2"/>
            <a:ext cx="4278949" cy="375783"/>
          </a:xfrm>
          <a:prstGeom prst="rect">
            <a:avLst/>
          </a:prstGeom>
          <a:noFill/>
          <a:ln w="9525">
            <a:noFill/>
            <a:miter lim="800000"/>
            <a:headEnd/>
            <a:tailEnd/>
          </a:ln>
          <a:effectLst/>
        </p:spPr>
        <p:txBody>
          <a:bodyPr vert="horz" wrap="square" lIns="90141" tIns="45071" rIns="90141" bIns="45071" numCol="1" anchor="t" anchorCtr="0" compatLnSpc="1">
            <a:prstTxWarp prst="textNoShape">
              <a:avLst/>
            </a:prstTxWarp>
          </a:bodyPr>
          <a:lstStyle>
            <a:lvl1pPr algn="r" defTabSz="902339">
              <a:defRPr b="0">
                <a:latin typeface="Arial" pitchFamily="34" charset="0"/>
              </a:defRPr>
            </a:lvl1pPr>
          </a:lstStyle>
          <a:p>
            <a:endParaRPr lang="de-DE" dirty="0"/>
          </a:p>
        </p:txBody>
      </p:sp>
      <p:sp>
        <p:nvSpPr>
          <p:cNvPr id="5124" name="Rectangle 4"/>
          <p:cNvSpPr>
            <a:spLocks noGrp="1" noRot="1" noChangeAspect="1" noChangeArrowheads="1" noTextEdit="1"/>
          </p:cNvSpPr>
          <p:nvPr>
            <p:ph type="sldImg" idx="2"/>
          </p:nvPr>
        </p:nvSpPr>
        <p:spPr bwMode="auto">
          <a:xfrm>
            <a:off x="3084513" y="527050"/>
            <a:ext cx="3708400" cy="2566988"/>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316354" y="3244528"/>
            <a:ext cx="7241545" cy="3025452"/>
          </a:xfrm>
          <a:prstGeom prst="rect">
            <a:avLst/>
          </a:prstGeom>
          <a:noFill/>
          <a:ln w="9525">
            <a:noFill/>
            <a:miter lim="800000"/>
            <a:headEnd/>
            <a:tailEnd/>
          </a:ln>
          <a:effectLst/>
        </p:spPr>
        <p:txBody>
          <a:bodyPr vert="horz" wrap="square" lIns="90141" tIns="45071" rIns="90141" bIns="45071" numCol="1" anchor="t" anchorCtr="0" compatLnSpc="1">
            <a:prstTxWarp prst="textNoShape">
              <a:avLst/>
            </a:prstTxWarp>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5126" name="Rectangle 6"/>
          <p:cNvSpPr>
            <a:spLocks noGrp="1" noChangeArrowheads="1"/>
          </p:cNvSpPr>
          <p:nvPr>
            <p:ph type="ftr" sz="quarter" idx="4"/>
          </p:nvPr>
        </p:nvSpPr>
        <p:spPr bwMode="auto">
          <a:xfrm>
            <a:off x="0" y="6421896"/>
            <a:ext cx="4278950" cy="375783"/>
          </a:xfrm>
          <a:prstGeom prst="rect">
            <a:avLst/>
          </a:prstGeom>
          <a:noFill/>
          <a:ln w="9525">
            <a:noFill/>
            <a:miter lim="800000"/>
            <a:headEnd/>
            <a:tailEnd/>
          </a:ln>
          <a:effectLst/>
        </p:spPr>
        <p:txBody>
          <a:bodyPr vert="horz" wrap="square" lIns="90141" tIns="45071" rIns="90141" bIns="45071" numCol="1" anchor="b" anchorCtr="0" compatLnSpc="1">
            <a:prstTxWarp prst="textNoShape">
              <a:avLst/>
            </a:prstTxWarp>
          </a:bodyPr>
          <a:lstStyle>
            <a:lvl1pPr defTabSz="902339">
              <a:defRPr b="0">
                <a:latin typeface="Arial" pitchFamily="34" charset="0"/>
              </a:defRPr>
            </a:lvl1pPr>
          </a:lstStyle>
          <a:p>
            <a:endParaRPr lang="de-DE" dirty="0"/>
          </a:p>
        </p:txBody>
      </p:sp>
      <p:sp>
        <p:nvSpPr>
          <p:cNvPr id="5127" name="Rectangle 7"/>
          <p:cNvSpPr>
            <a:spLocks noGrp="1" noChangeArrowheads="1"/>
          </p:cNvSpPr>
          <p:nvPr>
            <p:ph type="sldNum" sz="quarter" idx="5"/>
          </p:nvPr>
        </p:nvSpPr>
        <p:spPr bwMode="auto">
          <a:xfrm>
            <a:off x="5595301" y="6421896"/>
            <a:ext cx="4278949" cy="375783"/>
          </a:xfrm>
          <a:prstGeom prst="rect">
            <a:avLst/>
          </a:prstGeom>
          <a:noFill/>
          <a:ln w="9525">
            <a:noFill/>
            <a:miter lim="800000"/>
            <a:headEnd/>
            <a:tailEnd/>
          </a:ln>
          <a:effectLst/>
        </p:spPr>
        <p:txBody>
          <a:bodyPr vert="horz" wrap="square" lIns="90141" tIns="45071" rIns="90141" bIns="45071" numCol="1" anchor="b" anchorCtr="0" compatLnSpc="1">
            <a:prstTxWarp prst="textNoShape">
              <a:avLst/>
            </a:prstTxWarp>
          </a:bodyPr>
          <a:lstStyle>
            <a:lvl1pPr algn="r" defTabSz="902339">
              <a:defRPr b="0">
                <a:latin typeface="Arial" pitchFamily="34" charset="0"/>
              </a:defRPr>
            </a:lvl1pPr>
          </a:lstStyle>
          <a:p>
            <a:fld id="{2B7B53E4-C126-41E4-8A9E-BDDD28496AB6}" type="slidenum">
              <a:rPr lang="de-DE" smtClean="0"/>
              <a:pPr/>
              <a:t>‹Nr.›</a:t>
            </a:fld>
            <a:endParaRPr lang="de-DE" dirty="0"/>
          </a:p>
        </p:txBody>
      </p:sp>
    </p:spTree>
    <p:extLst>
      <p:ext uri="{BB962C8B-B14F-4D97-AF65-F5344CB8AC3E}">
        <p14:creationId xmlns:p14="http://schemas.microsoft.com/office/powerpoint/2010/main" val="10487248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462037-950B-4D73-8FB0-27FF7E153D30}" type="slidenum">
              <a:rPr lang="de-DE"/>
              <a:pPr/>
              <a:t>1</a:t>
            </a:fld>
            <a:endParaRPr lang="de-DE"/>
          </a:p>
        </p:txBody>
      </p:sp>
      <p:sp>
        <p:nvSpPr>
          <p:cNvPr id="953346" name="Rectangle 7"/>
          <p:cNvSpPr txBox="1">
            <a:spLocks noGrp="1" noChangeArrowheads="1"/>
          </p:cNvSpPr>
          <p:nvPr/>
        </p:nvSpPr>
        <p:spPr bwMode="auto">
          <a:xfrm>
            <a:off x="5595301" y="6421892"/>
            <a:ext cx="4278949" cy="375783"/>
          </a:xfrm>
          <a:prstGeom prst="rect">
            <a:avLst/>
          </a:prstGeom>
          <a:noFill/>
          <a:ln w="9525">
            <a:noFill/>
            <a:miter lim="800000"/>
            <a:headEnd/>
            <a:tailEnd/>
          </a:ln>
        </p:spPr>
        <p:txBody>
          <a:bodyPr lIns="90862" tIns="45431" rIns="90862" bIns="45431" anchor="b"/>
          <a:lstStyle/>
          <a:p>
            <a:pPr algn="r" defTabSz="909638"/>
            <a:fld id="{4222C3DB-87AC-4639-B85C-464E2ACAC2F5}" type="slidenum">
              <a:rPr lang="de-DE" b="0">
                <a:latin typeface="Arial" pitchFamily="34" charset="0"/>
              </a:rPr>
              <a:pPr algn="r" defTabSz="909638"/>
              <a:t>1</a:t>
            </a:fld>
            <a:endParaRPr lang="de-DE" b="0" dirty="0">
              <a:latin typeface="Arial" pitchFamily="34" charset="0"/>
            </a:endParaRPr>
          </a:p>
        </p:txBody>
      </p:sp>
      <p:sp>
        <p:nvSpPr>
          <p:cNvPr id="953347" name="Rectangle 2"/>
          <p:cNvSpPr>
            <a:spLocks noGrp="1" noRot="1" noChangeAspect="1" noChangeArrowheads="1" noTextEdit="1"/>
          </p:cNvSpPr>
          <p:nvPr>
            <p:ph type="sldImg"/>
          </p:nvPr>
        </p:nvSpPr>
        <p:spPr>
          <a:xfrm>
            <a:off x="3084513" y="527050"/>
            <a:ext cx="3706812" cy="2565400"/>
          </a:xfrm>
          <a:ln/>
        </p:spPr>
      </p:sp>
      <p:sp>
        <p:nvSpPr>
          <p:cNvPr id="953348" name="Rectangle 3"/>
          <p:cNvSpPr>
            <a:spLocks noGrp="1" noChangeArrowheads="1"/>
          </p:cNvSpPr>
          <p:nvPr>
            <p:ph type="body" idx="1"/>
          </p:nvPr>
        </p:nvSpPr>
        <p:spPr/>
        <p:txBody>
          <a:bodyPr lIns="90862" tIns="45431" rIns="90862" bIns="45431"/>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33D61CE5-F5FB-47A9-B40D-9C7518AE047E}" type="slidenum">
              <a:rPr lang="de-DE" smtClean="0"/>
              <a:pPr/>
              <a:t>3</a:t>
            </a:fld>
            <a:endParaRPr lang="de-DE"/>
          </a:p>
        </p:txBody>
      </p:sp>
      <p:sp>
        <p:nvSpPr>
          <p:cNvPr id="5123" name="Rectangle 2"/>
          <p:cNvSpPr>
            <a:spLocks noGrp="1" noRot="1" noChangeAspect="1" noChangeArrowheads="1" noTextEdit="1"/>
          </p:cNvSpPr>
          <p:nvPr>
            <p:ph type="sldImg"/>
          </p:nvPr>
        </p:nvSpPr>
        <p:spPr>
          <a:xfrm>
            <a:off x="3084513" y="527050"/>
            <a:ext cx="3708400" cy="2566988"/>
          </a:xfrm>
          <a:ln/>
        </p:spPr>
      </p:sp>
      <p:sp>
        <p:nvSpPr>
          <p:cNvPr id="51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2329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8D825BF-E17A-40F2-9770-AA6BBC543207}" type="slidenum">
              <a:rPr lang="en-US" smtClean="0">
                <a:latin typeface="Arial" charset="0"/>
                <a:cs typeface="Arial" charset="0"/>
              </a:rPr>
              <a:pPr/>
              <a:t>4</a:t>
            </a:fld>
            <a:endParaRPr lang="en-US">
              <a:latin typeface="Arial" charset="0"/>
              <a:cs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de-AT">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86100" y="527050"/>
            <a:ext cx="3703638" cy="2565400"/>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marL="0" marR="0" lvl="0" indent="0" algn="r" defTabSz="902339" rtl="0" eaLnBrk="1" fontAlgn="base" latinLnBrk="0" hangingPunct="1">
              <a:lnSpc>
                <a:spcPct val="100000"/>
              </a:lnSpc>
              <a:spcBef>
                <a:spcPct val="0"/>
              </a:spcBef>
              <a:spcAft>
                <a:spcPct val="0"/>
              </a:spcAft>
              <a:buClrTx/>
              <a:buSzTx/>
              <a:buFontTx/>
              <a:buNone/>
              <a:tabLst/>
              <a:defRPr/>
            </a:pPr>
            <a:fld id="{2B7B53E4-C126-41E4-8A9E-BDDD28496AB6}" type="slidenum">
              <a:rPr kumimoji="0" lang="de-DE"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02339" rtl="0" eaLnBrk="1" fontAlgn="base" latinLnBrk="0" hangingPunct="1">
                <a:lnSpc>
                  <a:spcPct val="100000"/>
                </a:lnSpc>
                <a:spcBef>
                  <a:spcPct val="0"/>
                </a:spcBef>
                <a:spcAft>
                  <a:spcPct val="0"/>
                </a:spcAft>
                <a:buClrTx/>
                <a:buSzTx/>
                <a:buFontTx/>
                <a:buNone/>
                <a:tabLst/>
                <a:defRPr/>
              </a:pPr>
              <a:t>10</a:t>
            </a:fld>
            <a:endParaRPr kumimoji="0" lang="de-DE" sz="13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6398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86100" y="527050"/>
            <a:ext cx="3703638" cy="2565400"/>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2B7B53E4-C126-41E4-8A9E-BDDD28496AB6}" type="slidenum">
              <a:rPr lang="de-DE" smtClean="0"/>
              <a:pPr/>
              <a:t>14</a:t>
            </a:fld>
            <a:endParaRPr lang="de-DE"/>
          </a:p>
        </p:txBody>
      </p:sp>
    </p:spTree>
    <p:extLst>
      <p:ext uri="{BB962C8B-B14F-4D97-AF65-F5344CB8AC3E}">
        <p14:creationId xmlns:p14="http://schemas.microsoft.com/office/powerpoint/2010/main" val="1208257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76267" y="2282831"/>
            <a:ext cx="8751887" cy="777875"/>
          </a:xfrm>
          <a:ln w="6350">
            <a:solidFill>
              <a:schemeClr val="hlink"/>
            </a:solidFill>
          </a:ln>
        </p:spPr>
        <p:txBody>
          <a:bodyPr lIns="360000" anchor="ctr"/>
          <a:lstStyle>
            <a:lvl1pPr>
              <a:tabLst>
                <a:tab pos="625475" algn="l"/>
              </a:tabLst>
              <a:defRPr sz="2300">
                <a:solidFill>
                  <a:schemeClr val="tx1"/>
                </a:solidFill>
              </a:defRPr>
            </a:lvl1pPr>
          </a:lstStyle>
          <a:p>
            <a:r>
              <a:rPr lang="de-DE" altLang="de-DE" dirty="0"/>
              <a:t>A.	Click </a:t>
            </a:r>
            <a:r>
              <a:rPr lang="de-DE" altLang="de-DE" dirty="0" err="1"/>
              <a:t>to</a:t>
            </a:r>
            <a:r>
              <a:rPr lang="de-DE" altLang="de-DE" dirty="0"/>
              <a:t> </a:t>
            </a:r>
            <a:r>
              <a:rPr lang="de-DE" altLang="de-DE" dirty="0" err="1"/>
              <a:t>add</a:t>
            </a:r>
            <a:r>
              <a:rPr lang="de-DE" altLang="de-DE" dirty="0"/>
              <a:t> </a:t>
            </a:r>
            <a:r>
              <a:rPr lang="de-DE" altLang="de-DE" dirty="0" err="1"/>
              <a:t>text</a:t>
            </a:r>
            <a:endParaRPr lang="de-DE" dirty="0"/>
          </a:p>
        </p:txBody>
      </p:sp>
      <p:sp>
        <p:nvSpPr>
          <p:cNvPr id="4214" name="Rectangle 118"/>
          <p:cNvSpPr>
            <a:spLocks noChangeArrowheads="1"/>
          </p:cNvSpPr>
          <p:nvPr/>
        </p:nvSpPr>
        <p:spPr bwMode="auto">
          <a:xfrm>
            <a:off x="0" y="608013"/>
            <a:ext cx="9906000" cy="125412"/>
          </a:xfrm>
          <a:prstGeom prst="rect">
            <a:avLst/>
          </a:prstGeom>
          <a:solidFill>
            <a:srgbClr val="00CC00"/>
          </a:solidFill>
          <a:ln w="9525">
            <a:noFill/>
            <a:miter lim="800000"/>
            <a:headEnd/>
            <a:tailEnd/>
          </a:ln>
          <a:effectLst/>
        </p:spPr>
        <p:txBody>
          <a:bodyPr wrap="none" anchor="ctr"/>
          <a:lstStyle/>
          <a:p>
            <a:endParaRPr lang="de-DE"/>
          </a:p>
        </p:txBody>
      </p:sp>
      <p:pic>
        <p:nvPicPr>
          <p:cNvPr id="4215" name="Picture 249" descr="HS_Brief Kop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015164" y="171450"/>
            <a:ext cx="2325687" cy="374650"/>
          </a:xfrm>
          <a:prstGeom prst="rect">
            <a:avLst/>
          </a:prstGeom>
          <a:noFill/>
          <a:ln w="9525">
            <a:noFill/>
            <a:miter lim="800000"/>
            <a:headEnd/>
            <a:tailEnd/>
          </a:ln>
        </p:spPr>
      </p:pic>
      <p:sp>
        <p:nvSpPr>
          <p:cNvPr id="8" name="TextBox 25"/>
          <p:cNvSpPr txBox="1"/>
          <p:nvPr userDrawn="1"/>
        </p:nvSpPr>
        <p:spPr>
          <a:xfrm>
            <a:off x="9340850" y="6716719"/>
            <a:ext cx="565149" cy="123111"/>
          </a:xfrm>
          <a:prstGeom prst="rect">
            <a:avLst/>
          </a:prstGeom>
          <a:noFill/>
        </p:spPr>
        <p:txBody>
          <a:bodyPr wrap="square" lIns="0" tIns="0" rIns="0" bIns="0" rtlCol="0" anchor="ctr" anchorCtr="0">
            <a:spAutoFit/>
          </a:bodyPr>
          <a:lstStyle/>
          <a:p>
            <a:pPr algn="ctr"/>
            <a:fld id="{31CDD8B0-A240-4BAA-96C2-8FFC1B2FCA75}" type="slidenum">
              <a:rPr lang="de-DE" sz="800" b="0" smtClean="0">
                <a:solidFill>
                  <a:schemeClr val="accent5"/>
                </a:solidFill>
              </a:rPr>
              <a:pPr algn="ctr"/>
              <a:t>‹Nr.›</a:t>
            </a:fld>
            <a:endParaRPr lang="de-DE" sz="800" b="0" dirty="0">
              <a:solidFill>
                <a:schemeClr val="accent5"/>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851945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e-DE"/>
              <a:t>Titelmasterformat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566738" y="1857381"/>
            <a:ext cx="8755062" cy="1046440"/>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6"/>
            </p:custDataLst>
            <p:extLst>
              <p:ext uri="{D42A27DB-BD31-4B8C-83A1-F6EECF244321}">
                <p14:modId xmlns:p14="http://schemas.microsoft.com/office/powerpoint/2010/main" val="113148147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7" imgW="360" imgH="360" progId="">
                  <p:embed/>
                </p:oleObj>
              </mc:Choice>
              <mc:Fallback>
                <p:oleObj name="think-cell Slide" r:id="rId7" imgW="360" imgH="360" progId="">
                  <p:embed/>
                  <p:pic>
                    <p:nvPicPr>
                      <p:cNvPr id="29" name="Object 28"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6" name="Rectangle 362"/>
          <p:cNvSpPr>
            <a:spLocks noChangeArrowheads="1"/>
          </p:cNvSpPr>
          <p:nvPr/>
        </p:nvSpPr>
        <p:spPr bwMode="auto">
          <a:xfrm>
            <a:off x="0" y="608013"/>
            <a:ext cx="9906000" cy="125412"/>
          </a:xfrm>
          <a:prstGeom prst="rect">
            <a:avLst/>
          </a:prstGeom>
          <a:solidFill>
            <a:srgbClr val="00CC00"/>
          </a:solidFill>
          <a:ln w="9525">
            <a:noFill/>
            <a:miter lim="800000"/>
            <a:headEnd/>
            <a:tailEnd/>
          </a:ln>
          <a:effectLst/>
        </p:spPr>
        <p:txBody>
          <a:bodyPr wrap="none" anchor="ctr"/>
          <a:lstStyle/>
          <a:p>
            <a:endParaRPr lang="de-DE"/>
          </a:p>
        </p:txBody>
      </p:sp>
      <p:sp>
        <p:nvSpPr>
          <p:cNvPr id="1026" name="Rectangle 2"/>
          <p:cNvSpPr>
            <a:spLocks noGrp="1" noChangeArrowheads="1"/>
          </p:cNvSpPr>
          <p:nvPr>
            <p:ph type="title"/>
          </p:nvPr>
        </p:nvSpPr>
        <p:spPr bwMode="auto">
          <a:xfrm>
            <a:off x="566738" y="1000125"/>
            <a:ext cx="8755062" cy="6619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ltLang="de-DE"/>
              <a:t>Click to add title</a:t>
            </a:r>
            <a:endParaRPr lang="de-DE"/>
          </a:p>
        </p:txBody>
      </p:sp>
      <p:sp>
        <p:nvSpPr>
          <p:cNvPr id="1027" name="Rectangle 3"/>
          <p:cNvSpPr>
            <a:spLocks noGrp="1" noChangeArrowheads="1"/>
          </p:cNvSpPr>
          <p:nvPr>
            <p:ph type="body" idx="1"/>
          </p:nvPr>
        </p:nvSpPr>
        <p:spPr bwMode="auto">
          <a:xfrm>
            <a:off x="566738" y="1857381"/>
            <a:ext cx="8755062" cy="261610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de-DE" altLang="de-DE" dirty="0"/>
              <a:t>Click </a:t>
            </a:r>
            <a:r>
              <a:rPr lang="de-DE" altLang="de-DE" dirty="0" err="1"/>
              <a:t>to</a:t>
            </a:r>
            <a:r>
              <a:rPr lang="de-DE" altLang="de-DE" dirty="0"/>
              <a:t> </a:t>
            </a:r>
            <a:r>
              <a:rPr lang="de-DE" altLang="de-DE" dirty="0" err="1"/>
              <a:t>change</a:t>
            </a:r>
            <a:r>
              <a:rPr lang="de-DE" altLang="de-DE" dirty="0"/>
              <a:t> </a:t>
            </a:r>
            <a:r>
              <a:rPr lang="de-DE" altLang="de-DE" dirty="0" err="1"/>
              <a:t>format</a:t>
            </a:r>
            <a:endParaRPr lang="de-DE" dirty="0"/>
          </a:p>
          <a:p>
            <a:pPr lvl="1"/>
            <a:r>
              <a:rPr lang="de-DE" dirty="0"/>
              <a:t>Level 1</a:t>
            </a:r>
          </a:p>
          <a:p>
            <a:pPr lvl="2"/>
            <a:r>
              <a:rPr lang="de-DE" dirty="0"/>
              <a:t>Level 2</a:t>
            </a:r>
          </a:p>
          <a:p>
            <a:pPr lvl="3"/>
            <a:r>
              <a:rPr lang="de-DE" dirty="0"/>
              <a:t>Level 3</a:t>
            </a:r>
          </a:p>
          <a:p>
            <a:pPr lvl="3"/>
            <a:r>
              <a:rPr lang="de-DE" dirty="0"/>
              <a:t>Level 3</a:t>
            </a:r>
          </a:p>
          <a:p>
            <a:pPr lvl="3"/>
            <a:r>
              <a:rPr lang="de-DE" dirty="0"/>
              <a:t>Level 3</a:t>
            </a:r>
          </a:p>
          <a:p>
            <a:pPr lvl="1"/>
            <a:r>
              <a:rPr lang="de-DE" dirty="0"/>
              <a:t>Level 1</a:t>
            </a:r>
          </a:p>
          <a:p>
            <a:pPr lvl="2"/>
            <a:r>
              <a:rPr lang="de-DE" dirty="0"/>
              <a:t>Level 2</a:t>
            </a:r>
          </a:p>
          <a:p>
            <a:pPr lvl="2"/>
            <a:r>
              <a:rPr lang="de-DE" dirty="0"/>
              <a:t>Level 2</a:t>
            </a:r>
          </a:p>
          <a:p>
            <a:pPr lvl="1"/>
            <a:r>
              <a:rPr lang="de-DE" dirty="0"/>
              <a:t>Level 1</a:t>
            </a:r>
          </a:p>
        </p:txBody>
      </p:sp>
      <p:grpSp>
        <p:nvGrpSpPr>
          <p:cNvPr id="1370" name="Group 346"/>
          <p:cNvGrpSpPr>
            <a:grpSpLocks/>
          </p:cNvGrpSpPr>
          <p:nvPr/>
        </p:nvGrpSpPr>
        <p:grpSpPr bwMode="auto">
          <a:xfrm>
            <a:off x="-8793" y="0"/>
            <a:ext cx="10287000" cy="6858000"/>
            <a:chOff x="0" y="0"/>
            <a:chExt cx="6480" cy="4320"/>
          </a:xfrm>
        </p:grpSpPr>
        <p:grpSp>
          <p:nvGrpSpPr>
            <p:cNvPr id="1371" name="Group 347"/>
            <p:cNvGrpSpPr>
              <a:grpSpLocks/>
            </p:cNvGrpSpPr>
            <p:nvPr userDrawn="1"/>
          </p:nvGrpSpPr>
          <p:grpSpPr bwMode="auto">
            <a:xfrm>
              <a:off x="0" y="0"/>
              <a:ext cx="6480" cy="4320"/>
              <a:chOff x="0" y="0"/>
              <a:chExt cx="6480" cy="4320"/>
            </a:xfrm>
          </p:grpSpPr>
          <p:grpSp>
            <p:nvGrpSpPr>
              <p:cNvPr id="1372" name="Group 348"/>
              <p:cNvGrpSpPr>
                <a:grpSpLocks/>
              </p:cNvGrpSpPr>
              <p:nvPr userDrawn="1"/>
            </p:nvGrpSpPr>
            <p:grpSpPr bwMode="auto">
              <a:xfrm>
                <a:off x="0" y="0"/>
                <a:ext cx="6480" cy="4320"/>
                <a:chOff x="0" y="0"/>
                <a:chExt cx="6480" cy="4320"/>
              </a:xfrm>
            </p:grpSpPr>
            <p:sp>
              <p:nvSpPr>
                <p:cNvPr id="1373" name="Line 349"/>
                <p:cNvSpPr>
                  <a:spLocks noChangeShapeType="1"/>
                </p:cNvSpPr>
                <p:nvPr userDrawn="1"/>
              </p:nvSpPr>
              <p:spPr bwMode="auto">
                <a:xfrm>
                  <a:off x="4888" y="0"/>
                  <a:ext cx="0" cy="472"/>
                </a:xfrm>
                <a:prstGeom prst="line">
                  <a:avLst/>
                </a:prstGeom>
                <a:noFill/>
                <a:ln w="6350">
                  <a:noFill/>
                  <a:prstDash val="dash"/>
                  <a:round/>
                  <a:headEnd/>
                  <a:tailEnd/>
                </a:ln>
                <a:effectLst/>
              </p:spPr>
              <p:txBody>
                <a:bodyPr wrap="none" lIns="0" tIns="0" rIns="0" bIns="0" anchor="ctr"/>
                <a:lstStyle/>
                <a:p>
                  <a:endParaRPr lang="de-DE">
                    <a:ln>
                      <a:solidFill>
                        <a:srgbClr val="C00000"/>
                      </a:solidFill>
                    </a:ln>
                  </a:endParaRPr>
                </a:p>
              </p:txBody>
            </p:sp>
            <p:sp>
              <p:nvSpPr>
                <p:cNvPr id="1374" name="Line 350"/>
                <p:cNvSpPr>
                  <a:spLocks noChangeShapeType="1"/>
                </p:cNvSpPr>
                <p:nvPr userDrawn="1"/>
              </p:nvSpPr>
              <p:spPr bwMode="auto">
                <a:xfrm>
                  <a:off x="0" y="122"/>
                  <a:ext cx="6240" cy="0"/>
                </a:xfrm>
                <a:prstGeom prst="line">
                  <a:avLst/>
                </a:prstGeom>
                <a:noFill/>
                <a:ln w="6350">
                  <a:noFill/>
                  <a:prstDash val="dash"/>
                  <a:round/>
                  <a:headEnd/>
                  <a:tailEnd/>
                </a:ln>
                <a:effectLst/>
              </p:spPr>
              <p:txBody>
                <a:bodyPr wrap="none" lIns="0" tIns="0" rIns="0" bIns="0" anchor="ctr"/>
                <a:lstStyle/>
                <a:p>
                  <a:endParaRPr lang="de-DE">
                    <a:ln>
                      <a:solidFill>
                        <a:srgbClr val="C00000"/>
                      </a:solidFill>
                    </a:ln>
                  </a:endParaRPr>
                </a:p>
              </p:txBody>
            </p:sp>
            <p:sp>
              <p:nvSpPr>
                <p:cNvPr id="1375" name="Line 351"/>
                <p:cNvSpPr>
                  <a:spLocks noChangeShapeType="1"/>
                </p:cNvSpPr>
                <p:nvPr userDrawn="1"/>
              </p:nvSpPr>
              <p:spPr bwMode="auto">
                <a:xfrm>
                  <a:off x="0" y="631"/>
                  <a:ext cx="6240" cy="0"/>
                </a:xfrm>
                <a:prstGeom prst="line">
                  <a:avLst/>
                </a:prstGeom>
                <a:noFill/>
                <a:ln w="6350">
                  <a:noFill/>
                  <a:prstDash val="dash"/>
                  <a:round/>
                  <a:headEnd/>
                  <a:tailEnd/>
                </a:ln>
                <a:effectLst/>
              </p:spPr>
              <p:txBody>
                <a:bodyPr wrap="none" lIns="0" tIns="0" rIns="0" bIns="0" anchor="ctr"/>
                <a:lstStyle/>
                <a:p>
                  <a:endParaRPr lang="de-DE">
                    <a:ln>
                      <a:solidFill>
                        <a:srgbClr val="C00000"/>
                      </a:solidFill>
                    </a:ln>
                  </a:endParaRPr>
                </a:p>
              </p:txBody>
            </p:sp>
            <p:sp>
              <p:nvSpPr>
                <p:cNvPr id="1376" name="Line 352"/>
                <p:cNvSpPr>
                  <a:spLocks noChangeShapeType="1"/>
                </p:cNvSpPr>
                <p:nvPr userDrawn="1"/>
              </p:nvSpPr>
              <p:spPr bwMode="auto">
                <a:xfrm>
                  <a:off x="0" y="1172"/>
                  <a:ext cx="6240" cy="0"/>
                </a:xfrm>
                <a:prstGeom prst="line">
                  <a:avLst/>
                </a:prstGeom>
                <a:noFill/>
                <a:ln w="6350">
                  <a:noFill/>
                  <a:prstDash val="dash"/>
                  <a:round/>
                  <a:headEnd/>
                  <a:tailEnd/>
                </a:ln>
                <a:effectLst/>
              </p:spPr>
              <p:txBody>
                <a:bodyPr wrap="none" lIns="0" tIns="0" rIns="0" bIns="0" anchor="ctr"/>
                <a:lstStyle/>
                <a:p>
                  <a:endParaRPr lang="de-DE">
                    <a:ln>
                      <a:solidFill>
                        <a:srgbClr val="C00000"/>
                      </a:solidFill>
                    </a:ln>
                  </a:endParaRPr>
                </a:p>
              </p:txBody>
            </p:sp>
            <p:sp>
              <p:nvSpPr>
                <p:cNvPr id="1377" name="Line 353"/>
                <p:cNvSpPr>
                  <a:spLocks noChangeShapeType="1"/>
                </p:cNvSpPr>
                <p:nvPr userDrawn="1"/>
              </p:nvSpPr>
              <p:spPr bwMode="auto">
                <a:xfrm>
                  <a:off x="0" y="4069"/>
                  <a:ext cx="6240" cy="0"/>
                </a:xfrm>
                <a:prstGeom prst="line">
                  <a:avLst/>
                </a:prstGeom>
                <a:noFill/>
                <a:ln w="6350">
                  <a:noFill/>
                  <a:prstDash val="dash"/>
                  <a:round/>
                  <a:headEnd/>
                  <a:tailEnd/>
                </a:ln>
                <a:effectLst/>
              </p:spPr>
              <p:txBody>
                <a:bodyPr wrap="none" lIns="0" tIns="0" rIns="0" bIns="0" anchor="ctr"/>
                <a:lstStyle/>
                <a:p>
                  <a:endParaRPr lang="de-DE">
                    <a:ln>
                      <a:solidFill>
                        <a:srgbClr val="C00000"/>
                      </a:solidFill>
                    </a:ln>
                  </a:endParaRPr>
                </a:p>
              </p:txBody>
            </p:sp>
            <p:sp>
              <p:nvSpPr>
                <p:cNvPr id="1378" name="Line 354"/>
                <p:cNvSpPr>
                  <a:spLocks noChangeShapeType="1"/>
                </p:cNvSpPr>
                <p:nvPr userDrawn="1"/>
              </p:nvSpPr>
              <p:spPr bwMode="auto">
                <a:xfrm>
                  <a:off x="0" y="4231"/>
                  <a:ext cx="6240" cy="0"/>
                </a:xfrm>
                <a:prstGeom prst="line">
                  <a:avLst/>
                </a:prstGeom>
                <a:noFill/>
                <a:ln w="6350">
                  <a:noFill/>
                  <a:prstDash val="dash"/>
                  <a:round/>
                  <a:headEnd/>
                  <a:tailEnd/>
                </a:ln>
                <a:effectLst/>
              </p:spPr>
              <p:txBody>
                <a:bodyPr wrap="none" lIns="0" tIns="0" rIns="0" bIns="0" anchor="ctr"/>
                <a:lstStyle/>
                <a:p>
                  <a:endParaRPr lang="de-DE">
                    <a:ln>
                      <a:solidFill>
                        <a:srgbClr val="C00000"/>
                      </a:solidFill>
                    </a:ln>
                  </a:endParaRPr>
                </a:p>
              </p:txBody>
            </p:sp>
            <p:sp>
              <p:nvSpPr>
                <p:cNvPr id="1379" name="Rectangle 355"/>
                <p:cNvSpPr>
                  <a:spLocks noChangeArrowheads="1"/>
                </p:cNvSpPr>
                <p:nvPr userDrawn="1"/>
              </p:nvSpPr>
              <p:spPr bwMode="auto">
                <a:xfrm>
                  <a:off x="6360" y="0"/>
                  <a:ext cx="120" cy="288"/>
                </a:xfrm>
                <a:prstGeom prst="rect">
                  <a:avLst/>
                </a:prstGeom>
                <a:solidFill>
                  <a:schemeClr val="bg1"/>
                </a:solidFill>
                <a:ln w="9525">
                  <a:noFill/>
                  <a:miter lim="800000"/>
                  <a:headEnd/>
                  <a:tailEnd/>
                </a:ln>
                <a:effectLst/>
              </p:spPr>
              <p:txBody>
                <a:bodyPr wrap="none" lIns="0" tIns="0" rIns="0" bIns="0" anchor="ctr"/>
                <a:lstStyle/>
                <a:p>
                  <a:endParaRPr lang="de-DE">
                    <a:ln>
                      <a:solidFill>
                        <a:srgbClr val="C00000"/>
                      </a:solidFill>
                    </a:ln>
                  </a:endParaRPr>
                </a:p>
              </p:txBody>
            </p:sp>
            <p:grpSp>
              <p:nvGrpSpPr>
                <p:cNvPr id="1380" name="Group 356"/>
                <p:cNvGrpSpPr>
                  <a:grpSpLocks/>
                </p:cNvGrpSpPr>
                <p:nvPr userDrawn="1"/>
              </p:nvGrpSpPr>
              <p:grpSpPr bwMode="auto">
                <a:xfrm>
                  <a:off x="363" y="0"/>
                  <a:ext cx="5514" cy="4320"/>
                  <a:chOff x="363" y="0"/>
                  <a:chExt cx="5514" cy="4320"/>
                </a:xfrm>
              </p:grpSpPr>
              <p:sp>
                <p:nvSpPr>
                  <p:cNvPr id="1381" name="Line 357"/>
                  <p:cNvSpPr>
                    <a:spLocks noChangeShapeType="1"/>
                  </p:cNvSpPr>
                  <p:nvPr userDrawn="1"/>
                </p:nvSpPr>
                <p:spPr bwMode="auto">
                  <a:xfrm>
                    <a:off x="363" y="0"/>
                    <a:ext cx="0" cy="4320"/>
                  </a:xfrm>
                  <a:prstGeom prst="line">
                    <a:avLst/>
                  </a:prstGeom>
                  <a:noFill/>
                  <a:ln w="6350">
                    <a:noFill/>
                    <a:prstDash val="dash"/>
                    <a:round/>
                    <a:headEnd/>
                    <a:tailEnd/>
                  </a:ln>
                  <a:effectLst/>
                </p:spPr>
                <p:txBody>
                  <a:bodyPr wrap="none" lIns="0" tIns="0" rIns="0" bIns="0" anchor="ctr"/>
                  <a:lstStyle/>
                  <a:p>
                    <a:endParaRPr lang="de-DE">
                      <a:ln>
                        <a:solidFill>
                          <a:srgbClr val="C00000"/>
                        </a:solidFill>
                      </a:ln>
                    </a:endParaRPr>
                  </a:p>
                </p:txBody>
              </p:sp>
              <p:sp>
                <p:nvSpPr>
                  <p:cNvPr id="1382" name="Line 358"/>
                  <p:cNvSpPr>
                    <a:spLocks noChangeShapeType="1"/>
                  </p:cNvSpPr>
                  <p:nvPr userDrawn="1"/>
                </p:nvSpPr>
                <p:spPr bwMode="auto">
                  <a:xfrm>
                    <a:off x="5877" y="0"/>
                    <a:ext cx="0" cy="4320"/>
                  </a:xfrm>
                  <a:prstGeom prst="line">
                    <a:avLst/>
                  </a:prstGeom>
                  <a:noFill/>
                  <a:ln w="6350">
                    <a:noFill/>
                    <a:prstDash val="dash"/>
                    <a:round/>
                    <a:headEnd/>
                    <a:tailEnd/>
                  </a:ln>
                  <a:effectLst/>
                </p:spPr>
                <p:txBody>
                  <a:bodyPr wrap="none" lIns="0" tIns="0" rIns="0" bIns="0" anchor="ctr"/>
                  <a:lstStyle/>
                  <a:p>
                    <a:endParaRPr lang="de-DE">
                      <a:ln>
                        <a:solidFill>
                          <a:srgbClr val="C00000"/>
                        </a:solidFill>
                      </a:ln>
                    </a:endParaRPr>
                  </a:p>
                </p:txBody>
              </p:sp>
            </p:grpSp>
            <p:sp>
              <p:nvSpPr>
                <p:cNvPr id="1383" name="Line 359"/>
                <p:cNvSpPr>
                  <a:spLocks noChangeShapeType="1"/>
                </p:cNvSpPr>
                <p:nvPr userDrawn="1"/>
              </p:nvSpPr>
              <p:spPr bwMode="auto">
                <a:xfrm>
                  <a:off x="0" y="386"/>
                  <a:ext cx="6240" cy="0"/>
                </a:xfrm>
                <a:prstGeom prst="line">
                  <a:avLst/>
                </a:prstGeom>
                <a:noFill/>
                <a:ln w="6350">
                  <a:noFill/>
                  <a:prstDash val="dash"/>
                  <a:round/>
                  <a:headEnd/>
                  <a:tailEnd/>
                </a:ln>
                <a:effectLst/>
              </p:spPr>
              <p:txBody>
                <a:bodyPr wrap="none" lIns="0" tIns="0" rIns="0" bIns="0" anchor="ctr"/>
                <a:lstStyle/>
                <a:p>
                  <a:endParaRPr lang="de-DE">
                    <a:ln>
                      <a:solidFill>
                        <a:srgbClr val="C00000"/>
                      </a:solidFill>
                    </a:ln>
                  </a:endParaRPr>
                </a:p>
              </p:txBody>
            </p:sp>
          </p:grpSp>
          <p:sp>
            <p:nvSpPr>
              <p:cNvPr id="1384" name="Line 360"/>
              <p:cNvSpPr>
                <a:spLocks noChangeShapeType="1"/>
              </p:cNvSpPr>
              <p:nvPr userDrawn="1"/>
            </p:nvSpPr>
            <p:spPr bwMode="auto">
              <a:xfrm>
                <a:off x="3112" y="0"/>
                <a:ext cx="0" cy="465"/>
              </a:xfrm>
              <a:prstGeom prst="line">
                <a:avLst/>
              </a:prstGeom>
              <a:noFill/>
              <a:ln w="9525">
                <a:noFill/>
                <a:prstDash val="dash"/>
                <a:round/>
                <a:headEnd/>
                <a:tailEnd/>
              </a:ln>
              <a:effectLst/>
            </p:spPr>
            <p:txBody>
              <a:bodyPr lIns="0" tIns="0" rIns="0" bIns="0" anchor="ctr"/>
              <a:lstStyle/>
              <a:p>
                <a:endParaRPr lang="de-DE">
                  <a:ln>
                    <a:solidFill>
                      <a:srgbClr val="C00000"/>
                    </a:solidFill>
                  </a:ln>
                </a:endParaRPr>
              </a:p>
            </p:txBody>
          </p:sp>
        </p:grpSp>
        <p:sp>
          <p:nvSpPr>
            <p:cNvPr id="1385" name="Line 361"/>
            <p:cNvSpPr>
              <a:spLocks noChangeShapeType="1"/>
            </p:cNvSpPr>
            <p:nvPr userDrawn="1"/>
          </p:nvSpPr>
          <p:spPr bwMode="auto">
            <a:xfrm>
              <a:off x="4745" y="0"/>
              <a:ext cx="0" cy="465"/>
            </a:xfrm>
            <a:prstGeom prst="line">
              <a:avLst/>
            </a:prstGeom>
            <a:noFill/>
            <a:ln w="9525">
              <a:noFill/>
              <a:prstDash val="dash"/>
              <a:round/>
              <a:headEnd/>
              <a:tailEnd/>
            </a:ln>
            <a:effectLst/>
          </p:spPr>
          <p:txBody>
            <a:bodyPr lIns="0" tIns="0" rIns="0" bIns="0" anchor="ctr"/>
            <a:lstStyle/>
            <a:p>
              <a:endParaRPr lang="de-DE">
                <a:ln>
                  <a:solidFill>
                    <a:srgbClr val="C00000"/>
                  </a:solidFill>
                </a:ln>
              </a:endParaRPr>
            </a:p>
          </p:txBody>
        </p:sp>
      </p:grpSp>
      <p:pic>
        <p:nvPicPr>
          <p:cNvPr id="1387" name="Picture 249" descr="HS_Brief Kopf"/>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015164" y="171450"/>
            <a:ext cx="2325687" cy="374650"/>
          </a:xfrm>
          <a:prstGeom prst="rect">
            <a:avLst/>
          </a:prstGeom>
          <a:noFill/>
          <a:ln w="9525">
            <a:noFill/>
            <a:miter lim="800000"/>
            <a:headEnd/>
            <a:tailEnd/>
          </a:ln>
        </p:spPr>
      </p:pic>
      <p:sp>
        <p:nvSpPr>
          <p:cNvPr id="26" name="TextBox 25"/>
          <p:cNvSpPr txBox="1"/>
          <p:nvPr/>
        </p:nvSpPr>
        <p:spPr>
          <a:xfrm>
            <a:off x="9340850" y="6716719"/>
            <a:ext cx="565149" cy="123111"/>
          </a:xfrm>
          <a:prstGeom prst="rect">
            <a:avLst/>
          </a:prstGeom>
          <a:noFill/>
        </p:spPr>
        <p:txBody>
          <a:bodyPr wrap="square" lIns="0" tIns="0" rIns="0" bIns="0" rtlCol="0" anchor="ctr" anchorCtr="0">
            <a:spAutoFit/>
          </a:bodyPr>
          <a:lstStyle/>
          <a:p>
            <a:pPr algn="ctr"/>
            <a:fld id="{31CDD8B0-A240-4BAA-96C2-8FFC1B2FCA75}" type="slidenum">
              <a:rPr lang="de-DE" sz="800" b="0" smtClean="0">
                <a:solidFill>
                  <a:schemeClr val="accent5"/>
                </a:solidFill>
              </a:rPr>
              <a:pPr algn="ctr"/>
              <a:t>‹Nr.›</a:t>
            </a:fld>
            <a:endParaRPr lang="de-DE" sz="800" b="0" dirty="0">
              <a:solidFill>
                <a:schemeClr val="accent5"/>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Lst>
  <p:hf hdr="0" dt="0"/>
  <p:txStyles>
    <p:titleStyle>
      <a:lvl1pPr algn="l" rtl="0" fontAlgn="base">
        <a:lnSpc>
          <a:spcPct val="93000"/>
        </a:lnSpc>
        <a:spcBef>
          <a:spcPct val="0"/>
        </a:spcBef>
        <a:spcAft>
          <a:spcPct val="0"/>
        </a:spcAft>
        <a:defRPr sz="2100" b="1">
          <a:solidFill>
            <a:schemeClr val="tx2"/>
          </a:solidFill>
          <a:latin typeface="+mj-lt"/>
          <a:ea typeface="+mj-ea"/>
          <a:cs typeface="+mj-cs"/>
        </a:defRPr>
      </a:lvl1pPr>
      <a:lvl2pPr algn="l" rtl="0" fontAlgn="base">
        <a:lnSpc>
          <a:spcPct val="93000"/>
        </a:lnSpc>
        <a:spcBef>
          <a:spcPct val="0"/>
        </a:spcBef>
        <a:spcAft>
          <a:spcPct val="0"/>
        </a:spcAft>
        <a:defRPr sz="2100" b="1">
          <a:solidFill>
            <a:schemeClr val="tx2"/>
          </a:solidFill>
          <a:latin typeface="Arial" charset="0"/>
        </a:defRPr>
      </a:lvl2pPr>
      <a:lvl3pPr algn="l" rtl="0" fontAlgn="base">
        <a:lnSpc>
          <a:spcPct val="93000"/>
        </a:lnSpc>
        <a:spcBef>
          <a:spcPct val="0"/>
        </a:spcBef>
        <a:spcAft>
          <a:spcPct val="0"/>
        </a:spcAft>
        <a:defRPr sz="2100" b="1">
          <a:solidFill>
            <a:schemeClr val="tx2"/>
          </a:solidFill>
          <a:latin typeface="Arial" charset="0"/>
        </a:defRPr>
      </a:lvl3pPr>
      <a:lvl4pPr algn="l" rtl="0" fontAlgn="base">
        <a:lnSpc>
          <a:spcPct val="93000"/>
        </a:lnSpc>
        <a:spcBef>
          <a:spcPct val="0"/>
        </a:spcBef>
        <a:spcAft>
          <a:spcPct val="0"/>
        </a:spcAft>
        <a:defRPr sz="2100" b="1">
          <a:solidFill>
            <a:schemeClr val="tx2"/>
          </a:solidFill>
          <a:latin typeface="Arial" charset="0"/>
        </a:defRPr>
      </a:lvl4pPr>
      <a:lvl5pPr algn="l" rtl="0" fontAlgn="base">
        <a:lnSpc>
          <a:spcPct val="93000"/>
        </a:lnSpc>
        <a:spcBef>
          <a:spcPct val="0"/>
        </a:spcBef>
        <a:spcAft>
          <a:spcPct val="0"/>
        </a:spcAft>
        <a:defRPr sz="2100" b="1">
          <a:solidFill>
            <a:schemeClr val="tx2"/>
          </a:solidFill>
          <a:latin typeface="Arial"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p:titleStyle>
    <p:bodyStyle>
      <a:lvl1pPr algn="l" defTabSz="952500" rtl="0" fontAlgn="base">
        <a:spcBef>
          <a:spcPct val="0"/>
        </a:spcBef>
        <a:spcAft>
          <a:spcPct val="0"/>
        </a:spcAft>
        <a:defRPr sz="1700" b="1">
          <a:solidFill>
            <a:schemeClr val="tx1"/>
          </a:solidFill>
          <a:latin typeface="+mn-lt"/>
          <a:ea typeface="+mn-ea"/>
          <a:cs typeface="+mn-cs"/>
        </a:defRPr>
      </a:lvl1pPr>
      <a:lvl2pPr marL="182563" indent="-180975" algn="l" defTabSz="952500" rtl="0" fontAlgn="base">
        <a:spcBef>
          <a:spcPct val="0"/>
        </a:spcBef>
        <a:spcAft>
          <a:spcPct val="0"/>
        </a:spcAft>
        <a:buClr>
          <a:schemeClr val="hlink"/>
        </a:buClr>
        <a:buFont typeface="Wingdings" pitchFamily="2" charset="2"/>
        <a:buChar char="§"/>
        <a:defRPr sz="1700">
          <a:solidFill>
            <a:schemeClr val="tx1"/>
          </a:solidFill>
          <a:latin typeface="+mn-lt"/>
        </a:defRPr>
      </a:lvl2pPr>
      <a:lvl3pPr marL="338138" indent="-165100" algn="l" defTabSz="952500" rtl="0" fontAlgn="base">
        <a:spcBef>
          <a:spcPct val="0"/>
        </a:spcBef>
        <a:spcAft>
          <a:spcPct val="0"/>
        </a:spcAft>
        <a:buClr>
          <a:schemeClr val="hlink"/>
        </a:buClr>
        <a:buChar char="–"/>
        <a:defRPr sz="1700">
          <a:solidFill>
            <a:schemeClr val="tx1"/>
          </a:solidFill>
          <a:latin typeface="+mn-lt"/>
        </a:defRPr>
      </a:lvl3pPr>
      <a:lvl4pPr marL="530225" indent="-173038" algn="l" defTabSz="952500" rtl="0" fontAlgn="base">
        <a:spcBef>
          <a:spcPct val="0"/>
        </a:spcBef>
        <a:spcAft>
          <a:spcPct val="0"/>
        </a:spcAft>
        <a:buClr>
          <a:schemeClr val="hlink"/>
        </a:buClr>
        <a:buChar char="-"/>
        <a:defRPr sz="1700">
          <a:solidFill>
            <a:schemeClr val="tx1"/>
          </a:solidFill>
          <a:latin typeface="+mn-lt"/>
        </a:defRPr>
      </a:lvl4pPr>
      <a:lvl5pPr marL="2057400" indent="-228600" algn="l" defTabSz="952500" rtl="0" fontAlgn="base">
        <a:spcBef>
          <a:spcPct val="20000"/>
        </a:spcBef>
        <a:spcAft>
          <a:spcPct val="0"/>
        </a:spcAft>
        <a:buChar char="»"/>
        <a:defRPr sz="17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4.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1.tiff"/><Relationship Id="rId4" Type="http://schemas.openxmlformats.org/officeDocument/2006/relationships/image" Target="../media/image20.emf"/><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2" Type="http://schemas.openxmlformats.org/officeDocument/2006/relationships/tags" Target="../tags/tag39.xml"/><Relationship Id="rId16" Type="http://schemas.openxmlformats.org/officeDocument/2006/relationships/notesSlide" Target="../notesSlides/notesSlide5.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slideLayout" Target="../slideLayouts/slideLayout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chart" Target="../charts/char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59.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slideLayout" Target="../slideLayouts/slideLayout2.xml"/><Relationship Id="rId7" Type="http://schemas.openxmlformats.org/officeDocument/2006/relationships/image" Target="../media/image8.tif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notesSlide" Target="../notesSlides/notesSlide2.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2.xml"/><Relationship Id="rId7" Type="http://schemas.openxmlformats.org/officeDocument/2006/relationships/image" Target="../media/image12.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3.bin"/><Relationship Id="rId5" Type="http://schemas.openxmlformats.org/officeDocument/2006/relationships/slideLayout" Target="../slideLayouts/slideLayout2.xml"/><Relationship Id="rId10" Type="http://schemas.openxmlformats.org/officeDocument/2006/relationships/image" Target="../media/image15.png"/><Relationship Id="rId4" Type="http://schemas.openxmlformats.org/officeDocument/2006/relationships/tags" Target="../tags/tag13.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bwMode="auto">
          <a:xfrm>
            <a:off x="6796726" y="0"/>
            <a:ext cx="3109274" cy="499621"/>
          </a:xfrm>
          <a:prstGeom prst="rect">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sp>
        <p:nvSpPr>
          <p:cNvPr id="13" name="Rectangle 5"/>
          <p:cNvSpPr>
            <a:spLocks noChangeArrowheads="1"/>
          </p:cNvSpPr>
          <p:nvPr/>
        </p:nvSpPr>
        <p:spPr bwMode="auto">
          <a:xfrm>
            <a:off x="557213" y="3989388"/>
            <a:ext cx="9348787" cy="1898650"/>
          </a:xfrm>
          <a:prstGeom prst="rect">
            <a:avLst/>
          </a:prstGeom>
          <a:noFill/>
          <a:ln w="9525">
            <a:noFill/>
            <a:miter lim="800000"/>
            <a:headEnd/>
            <a:tailEnd/>
          </a:ln>
          <a:effectLst/>
        </p:spPr>
        <p:txBody>
          <a:bodyPr wrap="none" lIns="0" tIns="0" rIns="0" bIns="0" anchor="ctr"/>
          <a:lstStyle/>
          <a:p>
            <a:endParaRPr lang="de-DE"/>
          </a:p>
        </p:txBody>
      </p:sp>
      <p:sp>
        <p:nvSpPr>
          <p:cNvPr id="17" name="Rectangle 6"/>
          <p:cNvSpPr>
            <a:spLocks noChangeArrowheads="1"/>
          </p:cNvSpPr>
          <p:nvPr/>
        </p:nvSpPr>
        <p:spPr bwMode="auto">
          <a:xfrm>
            <a:off x="576263" y="1857375"/>
            <a:ext cx="8557227" cy="1944688"/>
          </a:xfrm>
          <a:prstGeom prst="rect">
            <a:avLst/>
          </a:prstGeom>
          <a:noFill/>
          <a:ln w="12700" algn="ctr">
            <a:solidFill>
              <a:schemeClr val="hlink"/>
            </a:solidFill>
            <a:miter lim="800000"/>
            <a:headEnd/>
            <a:tailEnd/>
          </a:ln>
          <a:effectLst/>
        </p:spPr>
        <p:txBody>
          <a:bodyPr lIns="504000" tIns="0" rIns="0" bIns="0" anchor="ctr"/>
          <a:lstStyle/>
          <a:p>
            <a:pPr>
              <a:lnSpc>
                <a:spcPct val="90000"/>
              </a:lnSpc>
              <a:spcBef>
                <a:spcPct val="30000"/>
              </a:spcBef>
            </a:pPr>
            <a:r>
              <a:rPr lang="de-AT" sz="2500" dirty="0"/>
              <a:t>Zur Wettbewerbsfähigkeit der Regionen in der Europäischen Union</a:t>
            </a:r>
          </a:p>
          <a:p>
            <a:pPr>
              <a:lnSpc>
                <a:spcPct val="90000"/>
              </a:lnSpc>
              <a:spcBef>
                <a:spcPct val="30000"/>
              </a:spcBef>
            </a:pPr>
            <a:r>
              <a:rPr lang="de-AT" sz="2100" b="0" dirty="0">
                <a:solidFill>
                  <a:srgbClr val="000000"/>
                </a:solidFill>
              </a:rPr>
              <a:t>In Zusammenarbeit mit der Europäischen Kommission</a:t>
            </a:r>
          </a:p>
          <a:p>
            <a:pPr>
              <a:lnSpc>
                <a:spcPct val="90000"/>
              </a:lnSpc>
              <a:spcBef>
                <a:spcPct val="30000"/>
              </a:spcBef>
            </a:pPr>
            <a:r>
              <a:rPr lang="de-AT" sz="2100" b="0" i="1" dirty="0">
                <a:solidFill>
                  <a:srgbClr val="000000"/>
                </a:solidFill>
              </a:rPr>
              <a:t>Ausgewählte Studienergebnisse</a:t>
            </a:r>
          </a:p>
        </p:txBody>
      </p:sp>
      <p:sp>
        <p:nvSpPr>
          <p:cNvPr id="19" name="Rectangle 7"/>
          <p:cNvSpPr>
            <a:spLocks noChangeArrowheads="1"/>
          </p:cNvSpPr>
          <p:nvPr/>
        </p:nvSpPr>
        <p:spPr bwMode="auto">
          <a:xfrm>
            <a:off x="576263" y="3802063"/>
            <a:ext cx="8751887" cy="469900"/>
          </a:xfrm>
          <a:prstGeom prst="rect">
            <a:avLst/>
          </a:prstGeom>
          <a:noFill/>
          <a:ln w="12700" algn="ctr">
            <a:noFill/>
            <a:miter lim="800000"/>
            <a:headEnd/>
            <a:tailEnd/>
          </a:ln>
          <a:effectLst/>
        </p:spPr>
        <p:txBody>
          <a:bodyPr lIns="504000" tIns="0" rIns="0" bIns="0" anchor="ctr"/>
          <a:lstStyle/>
          <a:p>
            <a:pPr>
              <a:lnSpc>
                <a:spcPct val="90000"/>
              </a:lnSpc>
              <a:spcBef>
                <a:spcPct val="30000"/>
              </a:spcBef>
            </a:pPr>
            <a:r>
              <a:rPr lang="de-DE" sz="1700" b="0" dirty="0"/>
              <a:t>Brüssel/Berlin/Wien, 28. März 2023</a:t>
            </a:r>
          </a:p>
        </p:txBody>
      </p:sp>
      <p:pic>
        <p:nvPicPr>
          <p:cNvPr id="20" name="Picture 249" descr="HS_Brief Kop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33463" y="4830763"/>
            <a:ext cx="2787650" cy="449262"/>
          </a:xfrm>
          <a:prstGeom prst="rect">
            <a:avLst/>
          </a:prstGeom>
          <a:noFill/>
          <a:ln w="9525">
            <a:noFill/>
            <a:miter lim="800000"/>
            <a:headEnd/>
            <a:tailEnd/>
          </a:ln>
        </p:spPr>
      </p:pic>
      <p:sp>
        <p:nvSpPr>
          <p:cNvPr id="8" name="Rechteck 7"/>
          <p:cNvSpPr/>
          <p:nvPr/>
        </p:nvSpPr>
        <p:spPr bwMode="auto">
          <a:xfrm>
            <a:off x="9328150" y="6636190"/>
            <a:ext cx="331898" cy="22181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pic>
        <p:nvPicPr>
          <p:cNvPr id="9" name="Bild 2"/>
          <p:cNvPicPr>
            <a:picLocks noChangeAspect="1"/>
          </p:cNvPicPr>
          <p:nvPr/>
        </p:nvPicPr>
        <p:blipFill>
          <a:blip r:embed="rId4" cstate="print"/>
          <a:stretch>
            <a:fillRect/>
          </a:stretch>
        </p:blipFill>
        <p:spPr>
          <a:xfrm>
            <a:off x="4076166" y="4442755"/>
            <a:ext cx="1410235" cy="97724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577622" y="1000125"/>
            <a:ext cx="8650989" cy="661988"/>
          </a:xfrm>
        </p:spPr>
        <p:txBody>
          <a:bodyPr/>
          <a:lstStyle/>
          <a:p>
            <a:pPr lvl="1"/>
            <a:r>
              <a:rPr lang="de-DE" dirty="0">
                <a:latin typeface="Arial"/>
                <a:cs typeface="Arial"/>
              </a:rPr>
              <a:t>EU-Wettbewerbsfähigkeit: Sechs holländische Regionen </a:t>
            </a:r>
            <a:r>
              <a:rPr lang="de-AT" dirty="0">
                <a:latin typeface="Arial"/>
                <a:cs typeface="Arial"/>
              </a:rPr>
              <a:t>in den TOP 10, </a:t>
            </a:r>
            <a:r>
              <a:rPr lang="de-DE" dirty="0">
                <a:latin typeface="Arial"/>
                <a:cs typeface="Arial"/>
              </a:rPr>
              <a:t>Utrecht auf Platz 1</a:t>
            </a:r>
            <a:r>
              <a:rPr lang="de-AT" dirty="0">
                <a:latin typeface="Arial"/>
                <a:cs typeface="Arial"/>
              </a:rPr>
              <a:t> – keine Deutschen, keine Österreicher </a:t>
            </a:r>
            <a:endParaRPr lang="de-DE" sz="2100" dirty="0"/>
          </a:p>
        </p:txBody>
      </p:sp>
      <p:sp>
        <p:nvSpPr>
          <p:cNvPr id="4103" name="TextBox 97"/>
          <p:cNvSpPr txBox="1">
            <a:spLocks/>
          </p:cNvSpPr>
          <p:nvPr>
            <p:custDataLst>
              <p:tags r:id="rId1"/>
            </p:custDataLst>
          </p:nvPr>
        </p:nvSpPr>
        <p:spPr bwMode="auto">
          <a:xfrm>
            <a:off x="566738" y="1854200"/>
            <a:ext cx="87550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b="1">
                <a:solidFill>
                  <a:schemeClr val="tx1"/>
                </a:solidFill>
                <a:latin typeface="Arial" charset="0"/>
                <a:ea typeface="ＭＳ Ｐゴシック" charset="0"/>
              </a:defRPr>
            </a:lvl1pPr>
            <a:lvl2pPr marL="742950" indent="-285750" eaLnBrk="0" hangingPunct="0">
              <a:defRPr sz="1300" b="1">
                <a:solidFill>
                  <a:schemeClr val="tx1"/>
                </a:solidFill>
                <a:latin typeface="Arial" charset="0"/>
                <a:ea typeface="ＭＳ Ｐゴシック" charset="0"/>
              </a:defRPr>
            </a:lvl2pPr>
            <a:lvl3pPr marL="1143000" indent="-228600" eaLnBrk="0" hangingPunct="0">
              <a:defRPr sz="1300" b="1">
                <a:solidFill>
                  <a:schemeClr val="tx1"/>
                </a:solidFill>
                <a:latin typeface="Arial" charset="0"/>
                <a:ea typeface="ＭＳ Ｐゴシック" charset="0"/>
              </a:defRPr>
            </a:lvl3pPr>
            <a:lvl4pPr marL="1600200" indent="-228600" eaLnBrk="0" hangingPunct="0">
              <a:defRPr sz="1300" b="1">
                <a:solidFill>
                  <a:schemeClr val="tx1"/>
                </a:solidFill>
                <a:latin typeface="Arial" charset="0"/>
                <a:ea typeface="ＭＳ Ｐゴシック" charset="0"/>
              </a:defRPr>
            </a:lvl4pPr>
            <a:lvl5pPr marL="2057400" indent="-228600" eaLnBrk="0" hangingPunct="0">
              <a:defRPr sz="1300" b="1">
                <a:solidFill>
                  <a:schemeClr val="tx1"/>
                </a:solidFill>
                <a:latin typeface="Arial" charset="0"/>
                <a:ea typeface="ＭＳ Ｐゴシック" charset="0"/>
              </a:defRPr>
            </a:lvl5pPr>
            <a:lvl6pPr marL="2514600" indent="-228600" eaLnBrk="0" fontAlgn="base" hangingPunct="0">
              <a:spcBef>
                <a:spcPct val="0"/>
              </a:spcBef>
              <a:spcAft>
                <a:spcPct val="0"/>
              </a:spcAft>
              <a:defRPr sz="1300" b="1">
                <a:solidFill>
                  <a:schemeClr val="tx1"/>
                </a:solidFill>
                <a:latin typeface="Arial" charset="0"/>
                <a:ea typeface="ＭＳ Ｐゴシック" charset="0"/>
              </a:defRPr>
            </a:lvl6pPr>
            <a:lvl7pPr marL="2971800" indent="-228600" eaLnBrk="0" fontAlgn="base" hangingPunct="0">
              <a:spcBef>
                <a:spcPct val="0"/>
              </a:spcBef>
              <a:spcAft>
                <a:spcPct val="0"/>
              </a:spcAft>
              <a:defRPr sz="1300" b="1">
                <a:solidFill>
                  <a:schemeClr val="tx1"/>
                </a:solidFill>
                <a:latin typeface="Arial" charset="0"/>
                <a:ea typeface="ＭＳ Ｐゴシック" charset="0"/>
              </a:defRPr>
            </a:lvl7pPr>
            <a:lvl8pPr marL="3429000" indent="-228600" eaLnBrk="0" fontAlgn="base" hangingPunct="0">
              <a:spcBef>
                <a:spcPct val="0"/>
              </a:spcBef>
              <a:spcAft>
                <a:spcPct val="0"/>
              </a:spcAft>
              <a:defRPr sz="1300" b="1">
                <a:solidFill>
                  <a:schemeClr val="tx1"/>
                </a:solidFill>
                <a:latin typeface="Arial" charset="0"/>
                <a:ea typeface="ＭＳ Ｐゴシック" charset="0"/>
              </a:defRPr>
            </a:lvl8pPr>
            <a:lvl9pPr marL="3886200" indent="-228600" eaLnBrk="0" fontAlgn="base" hangingPunct="0">
              <a:spcBef>
                <a:spcPct val="0"/>
              </a:spcBef>
              <a:spcAft>
                <a:spcPct val="0"/>
              </a:spcAft>
              <a:defRPr sz="1300" b="1">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700" b="0" i="0" u="none" strike="noStrike" kern="1200" cap="none" spc="0" normalizeH="0" baseline="0" noProof="0">
                <a:ln>
                  <a:noFill/>
                </a:ln>
                <a:solidFill>
                  <a:srgbClr val="000000"/>
                </a:solidFill>
                <a:effectLst/>
                <a:uLnTx/>
                <a:uFillTx/>
                <a:latin typeface="Arial" charset="0"/>
                <a:ea typeface="ＭＳ Ｐゴシック" charset="0"/>
                <a:cs typeface="+mn-cs"/>
              </a:rPr>
              <a:t>Europäische Kommission: Vergleich der regionalen Wettbewerbsfähigkeit</a:t>
            </a:r>
          </a:p>
        </p:txBody>
      </p:sp>
      <p:sp>
        <p:nvSpPr>
          <p:cNvPr id="65" name="TextBox 16"/>
          <p:cNvSpPr txBox="1"/>
          <p:nvPr/>
        </p:nvSpPr>
        <p:spPr>
          <a:xfrm>
            <a:off x="566738" y="6015576"/>
            <a:ext cx="3736749" cy="318662"/>
          </a:xfrm>
          <a:prstGeom prst="rect">
            <a:avLst/>
          </a:prstGeom>
          <a:noFill/>
        </p:spPr>
        <p:txBody>
          <a:bodyPr vert="horz" wrap="square" lIns="0" tIns="0" rIns="0" bIns="0" rtlCol="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charset="0"/>
                <a:ea typeface="+mn-ea"/>
                <a:cs typeface="+mn-cs"/>
              </a:rPr>
              <a:t>1) </a:t>
            </a:r>
            <a:r>
              <a:rPr lang="de-DE" sz="1000" b="0" dirty="0">
                <a:solidFill>
                  <a:srgbClr val="000000"/>
                </a:solidFill>
              </a:rPr>
              <a:t>S</a:t>
            </a:r>
            <a:r>
              <a:rPr kumimoji="0" lang="de-DE" sz="1000" b="0" i="0" u="none" strike="noStrike" kern="1200" cap="none" spc="0" normalizeH="0" baseline="0" noProof="0" dirty="0" err="1">
                <a:ln>
                  <a:noFill/>
                </a:ln>
                <a:solidFill>
                  <a:srgbClr val="000000"/>
                </a:solidFill>
                <a:effectLst/>
                <a:uLnTx/>
                <a:uFillTx/>
                <a:latin typeface="Arial" charset="0"/>
                <a:ea typeface="+mn-ea"/>
                <a:cs typeface="+mn-cs"/>
              </a:rPr>
              <a:t>eit</a:t>
            </a:r>
            <a:r>
              <a:rPr kumimoji="0" lang="de-DE" sz="1000" b="0" i="0" u="none" strike="noStrike" kern="1200" cap="none" spc="0" normalizeH="0" baseline="0" noProof="0" dirty="0">
                <a:ln>
                  <a:noFill/>
                </a:ln>
                <a:solidFill>
                  <a:srgbClr val="000000"/>
                </a:solidFill>
                <a:effectLst/>
                <a:uLnTx/>
                <a:uFillTx/>
                <a:latin typeface="Arial" charset="0"/>
                <a:ea typeface="+mn-ea"/>
                <a:cs typeface="+mn-cs"/>
              </a:rPr>
              <a:t> 2013 von der Europäischen Kommission als gemeinsame Region mit dem jeweiligen Einzugsgebiet bewertet</a:t>
            </a:r>
          </a:p>
        </p:txBody>
      </p:sp>
      <p:sp>
        <p:nvSpPr>
          <p:cNvPr id="68" name="Rectangle 18"/>
          <p:cNvSpPr>
            <a:spLocks noChangeArrowheads="1"/>
          </p:cNvSpPr>
          <p:nvPr>
            <p:custDataLst>
              <p:tags r:id="rId2"/>
            </p:custDataLst>
          </p:nvPr>
        </p:nvSpPr>
        <p:spPr bwMode="auto">
          <a:xfrm>
            <a:off x="575943" y="2235200"/>
            <a:ext cx="4230671" cy="501954"/>
          </a:xfrm>
          <a:prstGeom prst="rect">
            <a:avLst/>
          </a:prstGeom>
          <a:solidFill>
            <a:schemeClr val="bg1"/>
          </a:solidFill>
          <a:ln w="12700">
            <a:solidFill>
              <a:schemeClr val="folHlink"/>
            </a:solidFill>
            <a:miter lim="800000"/>
            <a:headEnd/>
            <a:tailEnd/>
          </a:ln>
        </p:spPr>
        <p:txBody>
          <a:bodyPr lIns="72000" tIns="0" rIns="0" bIns="0" anchor="ct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err="1">
                <a:ln>
                  <a:noFill/>
                </a:ln>
                <a:solidFill>
                  <a:srgbClr val="76787A"/>
                </a:solidFill>
                <a:effectLst/>
                <a:uLnTx/>
                <a:uFillTx/>
                <a:latin typeface="Arial"/>
                <a:ea typeface="ＭＳ Ｐゴシック"/>
                <a:cs typeface="Arial"/>
              </a:rPr>
              <a:t>Regionenranking</a:t>
            </a:r>
            <a:r>
              <a:rPr kumimoji="0" lang="de-DE" sz="1300" b="1" i="0" u="none" strike="noStrike" kern="1200" cap="none" spc="0" normalizeH="0" baseline="0" noProof="0">
                <a:ln>
                  <a:noFill/>
                </a:ln>
                <a:solidFill>
                  <a:srgbClr val="76787A"/>
                </a:solidFill>
                <a:effectLst/>
                <a:uLnTx/>
                <a:uFillTx/>
                <a:latin typeface="Arial"/>
                <a:ea typeface="ＭＳ Ｐゴシック"/>
                <a:cs typeface="Arial"/>
              </a:rPr>
              <a:t> Top 10 – Europäische Union </a:t>
            </a:r>
            <a:r>
              <a:rPr lang="de-DE">
                <a:solidFill>
                  <a:srgbClr val="76787A"/>
                </a:solidFill>
                <a:latin typeface="Arial"/>
                <a:ea typeface="ＭＳ Ｐゴシック"/>
                <a:cs typeface="Arial"/>
              </a:rPr>
              <a:t>2022</a:t>
            </a:r>
            <a:endParaRPr kumimoji="0" lang="de-DE" sz="1300" b="1" i="0" u="none" strike="noStrike" kern="1200" cap="none" spc="0" normalizeH="0" baseline="0" noProof="0">
              <a:ln>
                <a:noFill/>
              </a:ln>
              <a:solidFill>
                <a:srgbClr val="76787A"/>
              </a:solidFill>
              <a:effectLst/>
              <a:uLnTx/>
              <a:uFillTx/>
              <a:latin typeface="Arial" charset="0"/>
              <a:ea typeface="ＭＳ Ｐゴシック" charset="-128"/>
              <a:cs typeface="+mn-cs"/>
            </a:endParaRPr>
          </a:p>
        </p:txBody>
      </p:sp>
      <p:sp>
        <p:nvSpPr>
          <p:cNvPr id="69" name="Rectangle 8"/>
          <p:cNvSpPr>
            <a:spLocks noChangeArrowheads="1"/>
          </p:cNvSpPr>
          <p:nvPr>
            <p:custDataLst>
              <p:tags r:id="rId3"/>
            </p:custDataLst>
          </p:nvPr>
        </p:nvSpPr>
        <p:spPr bwMode="auto">
          <a:xfrm>
            <a:off x="576794" y="2820505"/>
            <a:ext cx="4142333" cy="3083921"/>
          </a:xfrm>
          <a:prstGeom prst="rect">
            <a:avLst/>
          </a:prstGeom>
          <a:noFill/>
          <a:ln w="12700" algn="ctr">
            <a:noFill/>
            <a:miter lim="800000"/>
            <a:headEnd/>
            <a:tailEnd/>
          </a:ln>
        </p:spPr>
        <p:txBody>
          <a:bodyPr wrap="square" lIns="0" tIns="0" rIns="0" bIns="0" anchor="t">
            <a:spAutoFit/>
          </a:bodyPr>
          <a:lstStyle/>
          <a:p>
            <a:pPr marL="323850" lvl="1" indent="-457200" defTabSz="900113" eaLnBrk="0" hangingPunct="0">
              <a:lnSpc>
                <a:spcPct val="95000"/>
              </a:lnSpc>
              <a:spcBef>
                <a:spcPts val="1000"/>
              </a:spcBef>
              <a:buClr>
                <a:srgbClr val="00CC00"/>
              </a:buClr>
              <a:buSzPct val="100000"/>
              <a:defRPr/>
            </a:pPr>
            <a:r>
              <a:rPr lang="de-DE" dirty="0">
                <a:solidFill>
                  <a:schemeClr val="bg2"/>
                </a:solidFill>
                <a:latin typeface="Arial"/>
                <a:cs typeface="Arial"/>
              </a:rPr>
              <a:t>1. Utrecht</a:t>
            </a:r>
            <a:endParaRPr lang="de-DE" dirty="0">
              <a:solidFill>
                <a:schemeClr val="bg2"/>
              </a:solidFill>
              <a:cs typeface="Arial"/>
            </a:endParaRPr>
          </a:p>
          <a:p>
            <a:pPr marL="323850" lvl="1" indent="-457200" defTabSz="900113" eaLnBrk="0" hangingPunct="0">
              <a:lnSpc>
                <a:spcPct val="95000"/>
              </a:lnSpc>
              <a:spcBef>
                <a:spcPts val="1000"/>
              </a:spcBef>
              <a:buClr>
                <a:srgbClr val="00CC00"/>
              </a:buClr>
              <a:buSzPct val="100000"/>
              <a:defRPr/>
            </a:pPr>
            <a:r>
              <a:rPr lang="de-DE" dirty="0">
                <a:solidFill>
                  <a:schemeClr val="bg2"/>
                </a:solidFill>
                <a:latin typeface="Arial"/>
                <a:cs typeface="Arial"/>
              </a:rPr>
              <a:t>2. </a:t>
            </a:r>
            <a:r>
              <a:rPr lang="de-DE" dirty="0" err="1">
                <a:solidFill>
                  <a:schemeClr val="bg2"/>
                </a:solidFill>
                <a:latin typeface="Arial"/>
                <a:cs typeface="Arial"/>
              </a:rPr>
              <a:t>Zuid</a:t>
            </a:r>
            <a:r>
              <a:rPr lang="de-DE" dirty="0">
                <a:solidFill>
                  <a:schemeClr val="bg2"/>
                </a:solidFill>
                <a:latin typeface="Arial"/>
                <a:cs typeface="Arial"/>
              </a:rPr>
              <a:t>-Holland</a:t>
            </a:r>
            <a:endParaRPr lang="de-DE" dirty="0">
              <a:solidFill>
                <a:schemeClr val="bg2"/>
              </a:solidFill>
              <a:cs typeface="Arial" charset="0"/>
            </a:endParaRPr>
          </a:p>
          <a:p>
            <a:pPr marL="323850" lvl="1" indent="-457200" defTabSz="900113">
              <a:lnSpc>
                <a:spcPct val="95000"/>
              </a:lnSpc>
              <a:spcBef>
                <a:spcPts val="1000"/>
              </a:spcBef>
              <a:defRPr/>
            </a:pPr>
            <a:r>
              <a:rPr lang="de-DE" dirty="0">
                <a:solidFill>
                  <a:schemeClr val="bg2"/>
                </a:solidFill>
                <a:latin typeface="Arial"/>
                <a:cs typeface="Arial"/>
              </a:rPr>
              <a:t>3. Île de France</a:t>
            </a:r>
            <a:endParaRPr lang="de-DE" b="0" dirty="0">
              <a:solidFill>
                <a:schemeClr val="bg2"/>
              </a:solidFill>
              <a:cs typeface="Arial" charset="0"/>
            </a:endParaRPr>
          </a:p>
          <a:p>
            <a:pPr marL="323850" lvl="1" indent="-457200" defTabSz="900113" eaLnBrk="0" hangingPunct="0">
              <a:lnSpc>
                <a:spcPct val="95000"/>
              </a:lnSpc>
              <a:spcBef>
                <a:spcPts val="1000"/>
              </a:spcBef>
              <a:buClr>
                <a:srgbClr val="00CC00"/>
              </a:buClr>
              <a:buSzPct val="100000"/>
              <a:defRPr/>
            </a:pPr>
            <a:r>
              <a:rPr lang="de-DE" dirty="0">
                <a:latin typeface="Arial"/>
                <a:cs typeface="Arial"/>
              </a:rPr>
              <a:t>4. </a:t>
            </a:r>
            <a:r>
              <a:rPr lang="de-DE" dirty="0" err="1">
                <a:latin typeface="Arial"/>
                <a:cs typeface="Arial"/>
              </a:rPr>
              <a:t>Noord</a:t>
            </a:r>
            <a:r>
              <a:rPr lang="de-DE" dirty="0">
                <a:latin typeface="Arial"/>
                <a:cs typeface="Arial"/>
              </a:rPr>
              <a:t>-Brabant</a:t>
            </a:r>
            <a:endParaRPr lang="de-DE" dirty="0">
              <a:cs typeface="Arial" charset="0"/>
            </a:endParaRPr>
          </a:p>
          <a:p>
            <a:pPr marL="323850" lvl="1" indent="-457200" defTabSz="900113" eaLnBrk="0" hangingPunct="0">
              <a:lnSpc>
                <a:spcPct val="95000"/>
              </a:lnSpc>
              <a:spcBef>
                <a:spcPts val="1000"/>
              </a:spcBef>
              <a:buClr>
                <a:srgbClr val="00CC00"/>
              </a:buClr>
              <a:buSzPct val="100000"/>
              <a:defRPr/>
            </a:pPr>
            <a:r>
              <a:rPr kumimoji="0" lang="de-DE" sz="1300" i="0" u="none" strike="noStrike" kern="1200" cap="none" spc="0" normalizeH="0" baseline="0" noProof="0" dirty="0">
                <a:ln>
                  <a:noFill/>
                </a:ln>
                <a:effectLst/>
                <a:uLnTx/>
                <a:uFillTx/>
                <a:latin typeface="Arial"/>
                <a:cs typeface="Arial"/>
              </a:rPr>
              <a:t>5. </a:t>
            </a:r>
            <a:r>
              <a:rPr lang="de-DE" dirty="0">
                <a:latin typeface="Arial"/>
                <a:cs typeface="Arial"/>
              </a:rPr>
              <a:t>Amsterdam</a:t>
            </a:r>
            <a:r>
              <a:rPr lang="de-DE" sz="1400" baseline="30000" dirty="0"/>
              <a:t>1)</a:t>
            </a:r>
            <a:endParaRPr lang="de-DE" sz="1300" i="0" u="none" strike="noStrike" kern="1200" cap="none" spc="0" normalizeH="0" baseline="0" noProof="0" dirty="0">
              <a:ln>
                <a:noFill/>
              </a:ln>
              <a:effectLst/>
              <a:uLnTx/>
              <a:uFillTx/>
              <a:latin typeface="Arial" charset="0"/>
              <a:cs typeface="Arial"/>
            </a:endParaRPr>
          </a:p>
          <a:p>
            <a:pPr marL="323850" lvl="1" indent="-457200" defTabSz="900113" eaLnBrk="0" hangingPunct="0">
              <a:lnSpc>
                <a:spcPct val="95000"/>
              </a:lnSpc>
              <a:spcBef>
                <a:spcPts val="1000"/>
              </a:spcBef>
              <a:buClr>
                <a:srgbClr val="00CC00"/>
              </a:buClr>
              <a:buSzPct val="100000"/>
              <a:defRPr/>
            </a:pPr>
            <a:r>
              <a:rPr kumimoji="0" lang="de-DE" sz="1300" i="0" u="none" strike="noStrike" kern="1200" cap="none" spc="0" normalizeH="0" baseline="0" noProof="0" dirty="0">
                <a:ln>
                  <a:noFill/>
                </a:ln>
                <a:effectLst/>
                <a:uLnTx/>
                <a:uFillTx/>
                <a:latin typeface="Arial"/>
                <a:cs typeface="Arial"/>
              </a:rPr>
              <a:t>6. </a:t>
            </a:r>
            <a:r>
              <a:rPr lang="de-DE" dirty="0">
                <a:latin typeface="Arial"/>
                <a:cs typeface="Arial"/>
              </a:rPr>
              <a:t>Stockholm</a:t>
            </a:r>
          </a:p>
          <a:p>
            <a:pPr marL="323850" lvl="1" indent="-457200" defTabSz="900113">
              <a:lnSpc>
                <a:spcPct val="95000"/>
              </a:lnSpc>
              <a:spcBef>
                <a:spcPts val="1000"/>
              </a:spcBef>
              <a:defRPr/>
            </a:pPr>
            <a:r>
              <a:rPr lang="de-DE" dirty="0">
                <a:latin typeface="Arial"/>
                <a:cs typeface="Arial"/>
              </a:rPr>
              <a:t>7</a:t>
            </a:r>
            <a:r>
              <a:rPr kumimoji="0" lang="de-DE" sz="1300" i="0" u="none" strike="noStrike" kern="1200" cap="none" spc="0" normalizeH="0" baseline="0" noProof="0" dirty="0">
                <a:ln>
                  <a:noFill/>
                </a:ln>
                <a:effectLst/>
                <a:uLnTx/>
                <a:uFillTx/>
                <a:latin typeface="Arial"/>
                <a:cs typeface="Arial"/>
              </a:rPr>
              <a:t>. </a:t>
            </a:r>
            <a:r>
              <a:rPr lang="de-DE" dirty="0" err="1">
                <a:latin typeface="Arial"/>
                <a:cs typeface="Arial"/>
              </a:rPr>
              <a:t>Hovedstaden</a:t>
            </a:r>
            <a:r>
              <a:rPr lang="de-DE" dirty="0">
                <a:latin typeface="Arial"/>
                <a:cs typeface="Arial"/>
              </a:rPr>
              <a:t> (Kopenhagen)</a:t>
            </a:r>
          </a:p>
          <a:p>
            <a:pPr marL="323850" lvl="1" indent="-457200" defTabSz="900113">
              <a:lnSpc>
                <a:spcPct val="95000"/>
              </a:lnSpc>
              <a:spcBef>
                <a:spcPts val="1000"/>
              </a:spcBef>
              <a:defRPr/>
            </a:pPr>
            <a:r>
              <a:rPr kumimoji="0" lang="de-DE" sz="1300" i="0" u="none" strike="noStrike" kern="1200" cap="none" spc="0" normalizeH="0" baseline="0" noProof="0" dirty="0">
                <a:ln>
                  <a:noFill/>
                </a:ln>
                <a:effectLst/>
                <a:uLnTx/>
                <a:uFillTx/>
                <a:latin typeface="Arial"/>
                <a:cs typeface="Arial"/>
              </a:rPr>
              <a:t>8. </a:t>
            </a:r>
            <a:r>
              <a:rPr lang="de-DE" dirty="0">
                <a:latin typeface="Arial"/>
                <a:cs typeface="Arial"/>
              </a:rPr>
              <a:t>Gelderland</a:t>
            </a:r>
            <a:endParaRPr lang="de-DE" dirty="0">
              <a:cs typeface="Arial"/>
            </a:endParaRPr>
          </a:p>
          <a:p>
            <a:pPr marL="323850" lvl="1" indent="-457200" defTabSz="900113" eaLnBrk="0" hangingPunct="0">
              <a:lnSpc>
                <a:spcPct val="95000"/>
              </a:lnSpc>
              <a:spcBef>
                <a:spcPts val="1000"/>
              </a:spcBef>
              <a:buClr>
                <a:srgbClr val="00CC00"/>
              </a:buClr>
              <a:buSzPct val="100000"/>
              <a:defRPr/>
            </a:pPr>
            <a:r>
              <a:rPr kumimoji="0" lang="de-DE" sz="1300" i="0" u="none" strike="noStrike" kern="1200" cap="none" spc="0" normalizeH="0" baseline="0" noProof="0" dirty="0">
                <a:ln>
                  <a:noFill/>
                </a:ln>
                <a:effectLst/>
                <a:uLnTx/>
                <a:uFillTx/>
                <a:latin typeface="Arial"/>
                <a:cs typeface="Arial"/>
              </a:rPr>
              <a:t>9.</a:t>
            </a:r>
            <a:r>
              <a:rPr lang="de-DE" dirty="0">
                <a:latin typeface="Arial"/>
                <a:cs typeface="Arial"/>
              </a:rPr>
              <a:t> Brussels</a:t>
            </a:r>
            <a:r>
              <a:rPr lang="de-DE" sz="1400" baseline="30000" dirty="0"/>
              <a:t>1)</a:t>
            </a:r>
            <a:endParaRPr lang="de-DE" sz="1300" i="0" u="none" strike="noStrike" kern="1200" cap="none" spc="0" normalizeH="0" baseline="0" noProof="0" dirty="0">
              <a:ln>
                <a:noFill/>
              </a:ln>
              <a:effectLst/>
              <a:uLnTx/>
              <a:uFillTx/>
              <a:cs typeface="Arial" charset="0"/>
            </a:endParaRPr>
          </a:p>
          <a:p>
            <a:pPr marL="323850" lvl="1" indent="-457200" defTabSz="900113" eaLnBrk="0" hangingPunct="0">
              <a:lnSpc>
                <a:spcPct val="95000"/>
              </a:lnSpc>
              <a:spcBef>
                <a:spcPts val="1000"/>
              </a:spcBef>
              <a:buClr>
                <a:srgbClr val="00CC00"/>
              </a:buClr>
              <a:buSzPct val="100000"/>
              <a:defRPr/>
            </a:pPr>
            <a:r>
              <a:rPr kumimoji="0" lang="de-DE" sz="1300" i="0" u="none" strike="noStrike" kern="1200" cap="none" spc="0" normalizeH="0" baseline="0" noProof="0" dirty="0">
                <a:ln>
                  <a:noFill/>
                </a:ln>
                <a:effectLst/>
                <a:uLnTx/>
                <a:uFillTx/>
                <a:latin typeface="Arial"/>
                <a:cs typeface="Arial"/>
              </a:rPr>
              <a:t>10. </a:t>
            </a:r>
            <a:r>
              <a:rPr lang="de-DE" dirty="0" err="1">
                <a:latin typeface="Arial"/>
                <a:cs typeface="Arial"/>
              </a:rPr>
              <a:t>Oost-Vlaanderen</a:t>
            </a:r>
            <a:endParaRPr lang="de-DE" sz="1300" i="0" u="none" strike="noStrike" kern="1200" cap="none" spc="0" normalizeH="0" baseline="0" noProof="0" dirty="0">
              <a:ln>
                <a:noFill/>
              </a:ln>
              <a:effectLst/>
              <a:uLnTx/>
              <a:uFillTx/>
              <a:cs typeface="Arial" charset="0"/>
            </a:endParaRPr>
          </a:p>
        </p:txBody>
      </p:sp>
      <p:sp>
        <p:nvSpPr>
          <p:cNvPr id="63" name="Freeform 4"/>
          <p:cNvSpPr>
            <a:spLocks/>
          </p:cNvSpPr>
          <p:nvPr/>
        </p:nvSpPr>
        <p:spPr bwMode="auto">
          <a:xfrm>
            <a:off x="4639322" y="2816624"/>
            <a:ext cx="246996" cy="3448371"/>
          </a:xfrm>
          <a:custGeom>
            <a:avLst/>
            <a:gdLst>
              <a:gd name="T0" fmla="*/ 0 w 233"/>
              <a:gd name="T1" fmla="*/ 1392 h 1904"/>
              <a:gd name="T2" fmla="*/ 1552 w 233"/>
              <a:gd name="T3" fmla="*/ 1392 h 1904"/>
              <a:gd name="T4" fmla="*/ 1920 w 233"/>
              <a:gd name="T5" fmla="*/ 696 h 1904"/>
              <a:gd name="T6" fmla="*/ 1552 w 233"/>
              <a:gd name="T7" fmla="*/ 0 h 1904"/>
              <a:gd name="T8" fmla="*/ 0 w 233"/>
              <a:gd name="T9" fmla="*/ 0 h 1904"/>
              <a:gd name="T10" fmla="*/ 0 w 233"/>
              <a:gd name="T11" fmla="*/ 1392 h 1904"/>
              <a:gd name="T12" fmla="*/ 0 60000 65536"/>
              <a:gd name="T13" fmla="*/ 0 60000 65536"/>
              <a:gd name="T14" fmla="*/ 0 60000 65536"/>
              <a:gd name="T15" fmla="*/ 0 60000 65536"/>
              <a:gd name="T16" fmla="*/ 0 60000 65536"/>
              <a:gd name="T17" fmla="*/ 0 60000 65536"/>
              <a:gd name="T18" fmla="*/ 0 w 233"/>
              <a:gd name="T19" fmla="*/ 0 h 1904"/>
              <a:gd name="T20" fmla="*/ 1920 w 233"/>
              <a:gd name="T21" fmla="*/ 1392 h 1904"/>
            </a:gdLst>
            <a:ahLst/>
            <a:cxnLst>
              <a:cxn ang="T12">
                <a:pos x="T0" y="T1"/>
              </a:cxn>
              <a:cxn ang="T13">
                <a:pos x="T2" y="T3"/>
              </a:cxn>
              <a:cxn ang="T14">
                <a:pos x="T4" y="T5"/>
              </a:cxn>
              <a:cxn ang="T15">
                <a:pos x="T6" y="T7"/>
              </a:cxn>
              <a:cxn ang="T16">
                <a:pos x="T8" y="T9"/>
              </a:cxn>
              <a:cxn ang="T17">
                <a:pos x="T10" y="T11"/>
              </a:cxn>
            </a:cxnLst>
            <a:rect l="T18" t="T19" r="T20" b="T21"/>
            <a:pathLst>
              <a:path w="233" h="1904">
                <a:moveTo>
                  <a:pt x="0" y="1904"/>
                </a:moveTo>
                <a:lnTo>
                  <a:pt x="233" y="953"/>
                </a:lnTo>
                <a:lnTo>
                  <a:pt x="0" y="0"/>
                </a:lnTo>
              </a:path>
            </a:pathLst>
          </a:custGeom>
          <a:solidFill>
            <a:schemeClr val="bg1"/>
          </a:solidFill>
          <a:ln w="19050" cmpd="sng">
            <a:solidFill>
              <a:schemeClr val="bg2"/>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3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Inhaltsplatzhalter 13"/>
          <p:cNvSpPr txBox="1">
            <a:spLocks/>
          </p:cNvSpPr>
          <p:nvPr/>
        </p:nvSpPr>
        <p:spPr bwMode="auto">
          <a:xfrm>
            <a:off x="5099498" y="2766910"/>
            <a:ext cx="4227085" cy="318241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71450" marR="0" lvl="1" indent="-169545" algn="l" defTabSz="952500" rtl="0" eaLnBrk="1" fontAlgn="base" latinLnBrk="0" hangingPunct="1">
              <a:lnSpc>
                <a:spcPct val="93000"/>
              </a:lnSpc>
              <a:spcBef>
                <a:spcPts val="1200"/>
              </a:spcBef>
              <a:spcAft>
                <a:spcPct val="0"/>
              </a:spcAft>
              <a:buClr>
                <a:srgbClr val="96989B"/>
              </a:buClr>
              <a:buSzTx/>
              <a:buFont typeface="Wingdings" pitchFamily="2" charset="2"/>
              <a:buChar char="§"/>
              <a:tabLst/>
              <a:defRPr/>
            </a:pPr>
            <a:r>
              <a:rPr kumimoji="0" lang="de-AT" altLang="de-DE" sz="1300" b="0" i="0" u="none" strike="noStrike" kern="0" cap="none" spc="0" normalizeH="0" baseline="0" noProof="0">
                <a:ln>
                  <a:noFill/>
                </a:ln>
                <a:solidFill>
                  <a:srgbClr val="000000"/>
                </a:solidFill>
                <a:effectLst/>
                <a:uLnTx/>
                <a:uFillTx/>
                <a:latin typeface="Arial"/>
                <a:ea typeface="+mn-ea"/>
                <a:cs typeface="+mn-cs"/>
              </a:rPr>
              <a:t>Wettbewerbsfähigste Regionen hauptsächlich im Nordwesten Europas (</a:t>
            </a:r>
            <a:r>
              <a:rPr kumimoji="0" lang="de-AT" altLang="de-DE" sz="1300" b="0" i="0" u="none" strike="noStrike" kern="0" cap="none" spc="0" normalizeH="0" baseline="0" noProof="0" err="1">
                <a:ln>
                  <a:noFill/>
                </a:ln>
                <a:solidFill>
                  <a:srgbClr val="000000"/>
                </a:solidFill>
                <a:effectLst/>
                <a:uLnTx/>
                <a:uFillTx/>
                <a:latin typeface="Arial"/>
                <a:ea typeface="+mn-ea"/>
                <a:cs typeface="+mn-cs"/>
              </a:rPr>
              <a:t>va</a:t>
            </a:r>
            <a:r>
              <a:rPr kumimoji="0" lang="de-AT" altLang="de-DE" sz="1300" b="0" i="0" u="none" strike="noStrike" kern="0" cap="none" spc="0" normalizeH="0" baseline="0" noProof="0">
                <a:ln>
                  <a:noFill/>
                </a:ln>
                <a:solidFill>
                  <a:srgbClr val="000000"/>
                </a:solidFill>
                <a:effectLst/>
                <a:uLnTx/>
                <a:uFillTx/>
                <a:latin typeface="Arial"/>
                <a:ea typeface="+mn-ea"/>
                <a:cs typeface="+mn-cs"/>
              </a:rPr>
              <a:t>. BENELUX-Länder, </a:t>
            </a:r>
            <a:r>
              <a:rPr lang="de-AT" altLang="de-DE" b="0" kern="0">
                <a:solidFill>
                  <a:srgbClr val="000000"/>
                </a:solidFill>
                <a:latin typeface="Arial"/>
              </a:rPr>
              <a:t>Skandinavien</a:t>
            </a:r>
            <a:r>
              <a:rPr kumimoji="0" lang="de-AT" altLang="de-DE" sz="1300" b="0" i="0" u="none" strike="noStrike" kern="0" cap="none" spc="0" normalizeH="0" baseline="0" noProof="0">
                <a:ln>
                  <a:noFill/>
                </a:ln>
                <a:solidFill>
                  <a:srgbClr val="000000"/>
                </a:solidFill>
                <a:effectLst/>
                <a:uLnTx/>
                <a:uFillTx/>
                <a:latin typeface="Arial"/>
                <a:ea typeface="+mn-ea"/>
                <a:cs typeface="+mn-cs"/>
              </a:rPr>
              <a:t>)</a:t>
            </a:r>
            <a:endParaRPr lang="en-US">
              <a:ea typeface="+mn-ea"/>
              <a:cs typeface="+mn-cs"/>
            </a:endParaRPr>
          </a:p>
          <a:p>
            <a:pPr marL="171450" lvl="1" indent="-169545" defTabSz="952500">
              <a:lnSpc>
                <a:spcPct val="93000"/>
              </a:lnSpc>
              <a:spcBef>
                <a:spcPts val="400"/>
              </a:spcBef>
              <a:buClr>
                <a:srgbClr val="96989B"/>
              </a:buClr>
              <a:buFont typeface="Wingdings" pitchFamily="2" charset="2"/>
              <a:buChar char="§"/>
              <a:defRPr/>
            </a:pPr>
            <a:r>
              <a:rPr kumimoji="0" lang="de-AT" altLang="de-DE" sz="1300" b="0" i="0" u="none" strike="noStrike" kern="0" cap="none" spc="0" normalizeH="0" baseline="0" noProof="0">
                <a:ln>
                  <a:noFill/>
                </a:ln>
                <a:solidFill>
                  <a:srgbClr val="000000"/>
                </a:solidFill>
                <a:effectLst/>
                <a:uLnTx/>
                <a:uFillTx/>
                <a:latin typeface="Arial"/>
                <a:cs typeface="Arial"/>
              </a:rPr>
              <a:t>Höchste Wettbewerbsfähigkeit oft in Hauptstadt- und Großstadtregionen</a:t>
            </a:r>
            <a:r>
              <a:rPr lang="de-AT" altLang="de-DE" b="0" kern="0">
                <a:latin typeface="Arial"/>
                <a:cs typeface="Arial"/>
              </a:rPr>
              <a:t> (</a:t>
            </a:r>
            <a:r>
              <a:rPr lang="de-DE" b="0" kern="0">
                <a:latin typeface="Arial"/>
                <a:cs typeface="Arial"/>
              </a:rPr>
              <a:t>Île de France auf Platz 3 </a:t>
            </a:r>
            <a:r>
              <a:rPr kumimoji="0" lang="de-DE" sz="1300" b="0" i="0" u="none" strike="noStrike" kern="0" cap="none" spc="0" normalizeH="0" baseline="0" noProof="0">
                <a:ln>
                  <a:noFill/>
                </a:ln>
                <a:effectLst/>
                <a:uLnTx/>
                <a:uFillTx/>
                <a:latin typeface="Arial"/>
                <a:cs typeface="Arial"/>
              </a:rPr>
              <a:t>– begrenzter </a:t>
            </a:r>
            <a:r>
              <a:rPr kumimoji="0" lang="de-AT" altLang="de-DE" sz="1300" b="0" i="0" u="none" strike="noStrike" kern="0" cap="none" spc="0" normalizeH="0" baseline="0" noProof="0">
                <a:ln>
                  <a:noFill/>
                </a:ln>
                <a:solidFill>
                  <a:srgbClr val="000000"/>
                </a:solidFill>
                <a:effectLst/>
                <a:uLnTx/>
                <a:uFillTx/>
                <a:latin typeface="Arial"/>
                <a:cs typeface="Arial"/>
              </a:rPr>
              <a:t>Ausstrahlungseffekt auf Nachbarregionen)</a:t>
            </a:r>
            <a:endParaRPr lang="de-AT" altLang="de-DE" sz="1300" b="0" i="0" u="none" strike="noStrike" kern="0" cap="none" spc="0" normalizeH="0" baseline="0" noProof="0">
              <a:ln>
                <a:noFill/>
              </a:ln>
              <a:solidFill>
                <a:srgbClr val="000000"/>
              </a:solidFill>
              <a:effectLst/>
              <a:uLnTx/>
              <a:uFillTx/>
              <a:latin typeface="Arial"/>
              <a:cs typeface="Arial"/>
            </a:endParaRPr>
          </a:p>
          <a:p>
            <a:pPr marL="171450" lvl="1" indent="-169545" defTabSz="952500">
              <a:lnSpc>
                <a:spcPct val="93000"/>
              </a:lnSpc>
              <a:spcBef>
                <a:spcPts val="400"/>
              </a:spcBef>
              <a:buClr>
                <a:srgbClr val="96989B"/>
              </a:buClr>
              <a:buFont typeface="Wingdings" pitchFamily="2" charset="2"/>
              <a:buChar char="§"/>
              <a:defRPr/>
            </a:pPr>
            <a:r>
              <a:rPr lang="de-AT" altLang="de-DE" b="0" kern="0">
                <a:solidFill>
                  <a:srgbClr val="000000"/>
                </a:solidFill>
                <a:latin typeface="Arial"/>
                <a:cs typeface="Arial"/>
              </a:rPr>
              <a:t>Die Hälfte</a:t>
            </a:r>
            <a:r>
              <a:rPr kumimoji="0" lang="de-AT" altLang="de-DE" sz="1300" b="0" i="0" u="none" strike="noStrike" kern="0" cap="none" spc="0" normalizeH="0" baseline="0" noProof="0">
                <a:ln>
                  <a:noFill/>
                </a:ln>
                <a:solidFill>
                  <a:srgbClr val="000000"/>
                </a:solidFill>
                <a:effectLst/>
                <a:uLnTx/>
                <a:uFillTx/>
                <a:latin typeface="Arial"/>
                <a:cs typeface="Arial"/>
              </a:rPr>
              <a:t> der Top 10 Regionen sind Hauptstadtregionen oder Regionen um Großstädte (mit leistungsfähiger Infrastruktur wie Bahnhöfen und Flughäfen)</a:t>
            </a:r>
            <a:endParaRPr lang="de-AT" altLang="de-DE" sz="1300" b="0" i="0" u="none" strike="noStrike" kern="0" cap="none" spc="0" normalizeH="0" baseline="0" noProof="0">
              <a:ln>
                <a:noFill/>
              </a:ln>
              <a:solidFill>
                <a:srgbClr val="000000"/>
              </a:solidFill>
              <a:effectLst/>
              <a:uLnTx/>
              <a:uFillTx/>
              <a:latin typeface="Arial"/>
              <a:cs typeface="Arial"/>
            </a:endParaRPr>
          </a:p>
          <a:p>
            <a:pPr marL="171450" lvl="1" indent="-169545" defTabSz="952500">
              <a:lnSpc>
                <a:spcPct val="93000"/>
              </a:lnSpc>
              <a:spcBef>
                <a:spcPts val="400"/>
              </a:spcBef>
              <a:buClr>
                <a:srgbClr val="96989B"/>
              </a:buClr>
              <a:buFont typeface="Wingdings" pitchFamily="2" charset="2"/>
              <a:buChar char="§"/>
              <a:defRPr/>
            </a:pPr>
            <a:r>
              <a:rPr kumimoji="0" lang="de-AT" altLang="de-DE" sz="1300" b="0" i="0" u="none" strike="noStrike" kern="0" cap="none" spc="0" normalizeH="0" baseline="0" noProof="0">
                <a:ln>
                  <a:noFill/>
                </a:ln>
                <a:solidFill>
                  <a:srgbClr val="000000"/>
                </a:solidFill>
                <a:effectLst/>
                <a:uLnTx/>
                <a:uFillTx/>
                <a:latin typeface="Arial"/>
                <a:cs typeface="Arial"/>
              </a:rPr>
              <a:t>Berlin/Brandenburg (Platz </a:t>
            </a:r>
            <a:r>
              <a:rPr lang="de-AT" altLang="de-DE" b="0" kern="0">
                <a:solidFill>
                  <a:srgbClr val="000000"/>
                </a:solidFill>
                <a:latin typeface="Arial"/>
                <a:cs typeface="Arial"/>
              </a:rPr>
              <a:t>27</a:t>
            </a:r>
            <a:r>
              <a:rPr kumimoji="0" lang="de-AT" altLang="de-DE" sz="1300" b="0" i="0" u="none" strike="noStrike" kern="0" cap="none" spc="0" normalizeH="0" baseline="0" noProof="0">
                <a:ln>
                  <a:noFill/>
                </a:ln>
                <a:solidFill>
                  <a:srgbClr val="000000"/>
                </a:solidFill>
                <a:effectLst/>
                <a:uLnTx/>
                <a:uFillTx/>
                <a:latin typeface="Arial"/>
                <a:cs typeface="Arial"/>
              </a:rPr>
              <a:t>) liegt als Hauptstadt-region hinter vielen anderen deutschen Regionen beim Wettbewerbsfähigkeitsindex</a:t>
            </a:r>
            <a:r>
              <a:rPr lang="de-AT" altLang="de-DE" b="0" kern="0">
                <a:solidFill>
                  <a:srgbClr val="000000"/>
                </a:solidFill>
                <a:latin typeface="Arial"/>
                <a:cs typeface="Arial"/>
              </a:rPr>
              <a:t> – aber vor </a:t>
            </a:r>
            <a:r>
              <a:rPr lang="de-AT" b="0" kern="0">
                <a:solidFill>
                  <a:srgbClr val="000000"/>
                </a:solidFill>
                <a:latin typeface="Arial"/>
                <a:cs typeface="Arial"/>
              </a:rPr>
              <a:t>Wien/Niederösterreich</a:t>
            </a:r>
            <a:endParaRPr lang="de-AT" sz="1300" b="0" i="0" u="none" strike="noStrike" kern="0" cap="none" spc="0" normalizeH="0" baseline="0" noProof="0">
              <a:ln>
                <a:noFill/>
              </a:ln>
              <a:solidFill>
                <a:srgbClr val="000000"/>
              </a:solidFill>
              <a:effectLst/>
              <a:uLnTx/>
              <a:uFillTx/>
              <a:latin typeface="Arial"/>
              <a:cs typeface="Arial"/>
            </a:endParaRPr>
          </a:p>
          <a:p>
            <a:pPr marL="171450" lvl="1" indent="-169545" defTabSz="952500">
              <a:lnSpc>
                <a:spcPct val="93000"/>
              </a:lnSpc>
              <a:spcBef>
                <a:spcPts val="400"/>
              </a:spcBef>
              <a:buClr>
                <a:srgbClr val="96989B"/>
              </a:buClr>
              <a:buFont typeface="Wingdings" pitchFamily="2" charset="2"/>
              <a:buChar char="§"/>
              <a:defRPr/>
            </a:pPr>
            <a:r>
              <a:rPr lang="de-AT" b="0" kern="0">
                <a:solidFill>
                  <a:srgbClr val="000000"/>
                </a:solidFill>
                <a:latin typeface="Arial"/>
                <a:cs typeface="Arial"/>
              </a:rPr>
              <a:t>Hauptstadtregion </a:t>
            </a:r>
            <a:r>
              <a:rPr lang="de-AT" altLang="de-DE" b="0" kern="0">
                <a:solidFill>
                  <a:srgbClr val="000000"/>
                </a:solidFill>
                <a:latin typeface="Arial"/>
                <a:cs typeface="Arial"/>
              </a:rPr>
              <a:t>Wien</a:t>
            </a:r>
            <a:r>
              <a:rPr kumimoji="0" lang="de-AT" altLang="de-DE" sz="1300" b="0" i="0" u="none" strike="noStrike" kern="0" cap="none" spc="0" normalizeH="0" baseline="0" noProof="0">
                <a:ln>
                  <a:noFill/>
                </a:ln>
                <a:solidFill>
                  <a:srgbClr val="000000"/>
                </a:solidFill>
                <a:effectLst/>
                <a:uLnTx/>
                <a:uFillTx/>
                <a:latin typeface="Arial"/>
                <a:cs typeface="Arial"/>
              </a:rPr>
              <a:t>/Niederösterreich</a:t>
            </a:r>
            <a:r>
              <a:rPr lang="de-DE" sz="1400" b="0" baseline="30000">
                <a:latin typeface="Arial"/>
                <a:cs typeface="Arial"/>
              </a:rPr>
              <a:t>1)</a:t>
            </a:r>
            <a:r>
              <a:rPr kumimoji="0" lang="de-AT" altLang="de-DE" sz="1300" b="0" i="0" u="none" strike="noStrike" kern="0" cap="none" spc="0" normalizeH="0" baseline="0" noProof="0">
                <a:ln>
                  <a:noFill/>
                </a:ln>
                <a:solidFill>
                  <a:srgbClr val="000000"/>
                </a:solidFill>
                <a:effectLst/>
                <a:uLnTx/>
                <a:uFillTx/>
                <a:latin typeface="Arial"/>
                <a:cs typeface="Arial"/>
              </a:rPr>
              <a:t> auf Platz</a:t>
            </a:r>
            <a:r>
              <a:rPr lang="de-AT" altLang="de-DE" b="0" kern="0">
                <a:solidFill>
                  <a:srgbClr val="000000"/>
                </a:solidFill>
                <a:latin typeface="Arial"/>
                <a:cs typeface="Arial"/>
              </a:rPr>
              <a:t> 33</a:t>
            </a:r>
            <a:r>
              <a:rPr kumimoji="0" lang="de-AT" altLang="de-DE" sz="1300" b="0" i="0" u="none" strike="noStrike" kern="0" cap="none" spc="0" normalizeH="0" baseline="0" noProof="0">
                <a:ln>
                  <a:noFill/>
                </a:ln>
                <a:solidFill>
                  <a:srgbClr val="000000"/>
                </a:solidFill>
                <a:effectLst/>
                <a:uLnTx/>
                <a:uFillTx/>
                <a:latin typeface="Arial"/>
                <a:cs typeface="Arial"/>
              </a:rPr>
              <a:t> in der EU</a:t>
            </a:r>
            <a:endParaRPr lang="de-AT" altLang="de-DE" sz="1300" b="0" i="0" u="none" strike="noStrike" kern="0" cap="none" spc="0" normalizeH="0" baseline="0" noProof="0">
              <a:ln>
                <a:noFill/>
              </a:ln>
              <a:solidFill>
                <a:srgbClr val="000000"/>
              </a:solidFill>
              <a:effectLst/>
              <a:uLnTx/>
              <a:uFillTx/>
              <a:latin typeface="Arial"/>
              <a:cs typeface="Arial"/>
            </a:endParaRPr>
          </a:p>
        </p:txBody>
      </p:sp>
      <p:sp>
        <p:nvSpPr>
          <p:cNvPr id="15" name="Rectangle 18"/>
          <p:cNvSpPr>
            <a:spLocks noChangeArrowheads="1"/>
          </p:cNvSpPr>
          <p:nvPr>
            <p:custDataLst>
              <p:tags r:id="rId4"/>
            </p:custDataLst>
          </p:nvPr>
        </p:nvSpPr>
        <p:spPr bwMode="auto">
          <a:xfrm>
            <a:off x="5099498" y="2235200"/>
            <a:ext cx="4227085" cy="466725"/>
          </a:xfrm>
          <a:prstGeom prst="rect">
            <a:avLst/>
          </a:prstGeom>
          <a:solidFill>
            <a:schemeClr val="bg1"/>
          </a:solidFill>
          <a:ln w="12700">
            <a:solidFill>
              <a:schemeClr val="folHlink"/>
            </a:solidFill>
            <a:miter lim="800000"/>
            <a:headEnd/>
            <a:tailEnd/>
          </a:ln>
        </p:spPr>
        <p:txBody>
          <a:bodyPr lIns="72000" tIns="0" rIns="0" bIns="0" anchor="ct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a:ln>
                  <a:noFill/>
                </a:ln>
                <a:solidFill>
                  <a:srgbClr val="76787A"/>
                </a:solidFill>
                <a:effectLst/>
                <a:uLnTx/>
                <a:uFillTx/>
                <a:latin typeface="Arial" charset="0"/>
                <a:ea typeface="ＭＳ Ｐゴシック" charset="-128"/>
                <a:cs typeface="+mn-cs"/>
              </a:rPr>
              <a:t>Wichtigste statistische Ergebnisse</a:t>
            </a:r>
          </a:p>
        </p:txBody>
      </p:sp>
      <p:sp>
        <p:nvSpPr>
          <p:cNvPr id="16" name="Eine Ecke des Rechtecks schneiden 15"/>
          <p:cNvSpPr>
            <a:spLocks/>
          </p:cNvSpPr>
          <p:nvPr/>
        </p:nvSpPr>
        <p:spPr bwMode="auto">
          <a:xfrm>
            <a:off x="5062405" y="6010233"/>
            <a:ext cx="4264178" cy="526905"/>
          </a:xfrm>
          <a:prstGeom prst="snip1Rect">
            <a:avLst/>
          </a:prstGeom>
          <a:solidFill>
            <a:schemeClr val="accent2">
              <a:lumMod val="90000"/>
            </a:schemeClr>
          </a:solidFill>
          <a:ln w="9525" cap="flat" cmpd="sng" algn="ctr">
            <a:noFill/>
            <a:prstDash val="solid"/>
            <a:round/>
            <a:headEnd type="none" w="med" len="med"/>
            <a:tailEnd type="none" w="med" len="med"/>
          </a:ln>
          <a:effectLst/>
        </p:spPr>
        <p:txBody>
          <a:bodyPr vert="horz" wrap="square" lIns="72000" tIns="0" rIns="0" bIns="72000" numCol="1" rtlCol="0" anchor="b" anchorCtr="0" compatLnSpc="1">
            <a:prstTxWarp prst="textNoShape">
              <a:avLst/>
            </a:prstTxWarp>
            <a:noAutofit/>
          </a:bodyPr>
          <a:lstStyle/>
          <a:p>
            <a:pPr>
              <a:defRPr/>
            </a:pPr>
            <a:r>
              <a:rPr kumimoji="0" lang="de-AT" b="1" i="1" u="none" strike="noStrike" kern="1200" cap="none" spc="0" normalizeH="0" baseline="0" noProof="0">
                <a:ln>
                  <a:noFill/>
                </a:ln>
                <a:solidFill>
                  <a:srgbClr val="000000"/>
                </a:solidFill>
                <a:effectLst/>
                <a:uLnTx/>
                <a:uFillTx/>
                <a:latin typeface="Arial"/>
                <a:cs typeface="Arial"/>
              </a:rPr>
              <a:t>"</a:t>
            </a:r>
            <a:r>
              <a:rPr lang="de-AT" i="1">
                <a:solidFill>
                  <a:srgbClr val="000000"/>
                </a:solidFill>
                <a:latin typeface="Arial"/>
                <a:cs typeface="Arial"/>
              </a:rPr>
              <a:t>The </a:t>
            </a:r>
            <a:r>
              <a:rPr lang="de-AT" i="1" err="1">
                <a:solidFill>
                  <a:srgbClr val="000000"/>
                </a:solidFill>
                <a:latin typeface="Arial"/>
                <a:cs typeface="Arial"/>
              </a:rPr>
              <a:t>Netherlands</a:t>
            </a:r>
            <a:r>
              <a:rPr lang="de-AT" i="1">
                <a:solidFill>
                  <a:srgbClr val="000000"/>
                </a:solidFill>
                <a:latin typeface="Arial"/>
                <a:cs typeface="Arial"/>
              </a:rPr>
              <a:t> </a:t>
            </a:r>
            <a:r>
              <a:rPr lang="de-AT" i="1" err="1">
                <a:solidFill>
                  <a:srgbClr val="000000"/>
                </a:solidFill>
                <a:latin typeface="Arial"/>
                <a:cs typeface="Arial"/>
              </a:rPr>
              <a:t>have</a:t>
            </a:r>
            <a:r>
              <a:rPr lang="de-AT" i="1">
                <a:solidFill>
                  <a:srgbClr val="000000"/>
                </a:solidFill>
                <a:latin typeface="Arial"/>
                <a:cs typeface="Arial"/>
              </a:rPr>
              <a:t> </a:t>
            </a:r>
            <a:r>
              <a:rPr lang="de-AT" i="1" err="1">
                <a:solidFill>
                  <a:srgbClr val="000000"/>
                </a:solidFill>
                <a:latin typeface="Arial"/>
                <a:cs typeface="Arial"/>
              </a:rPr>
              <a:t>the</a:t>
            </a:r>
            <a:r>
              <a:rPr lang="de-AT" i="1">
                <a:solidFill>
                  <a:srgbClr val="000000"/>
                </a:solidFill>
                <a:latin typeface="Arial"/>
                <a:cs typeface="Arial"/>
              </a:rPr>
              <a:t> </a:t>
            </a:r>
            <a:r>
              <a:rPr lang="de-AT" i="1" err="1">
                <a:solidFill>
                  <a:srgbClr val="000000"/>
                </a:solidFill>
                <a:latin typeface="Arial"/>
                <a:cs typeface="Arial"/>
              </a:rPr>
              <a:t>strongest</a:t>
            </a:r>
            <a:r>
              <a:rPr lang="de-AT" i="1">
                <a:solidFill>
                  <a:srgbClr val="000000"/>
                </a:solidFill>
                <a:latin typeface="Arial"/>
                <a:cs typeface="Arial"/>
              </a:rPr>
              <a:t> </a:t>
            </a:r>
            <a:r>
              <a:rPr lang="de-AT" i="1" err="1">
                <a:solidFill>
                  <a:srgbClr val="000000"/>
                </a:solidFill>
                <a:latin typeface="Arial"/>
                <a:cs typeface="Arial"/>
              </a:rPr>
              <a:t>regions</a:t>
            </a:r>
            <a:r>
              <a:rPr lang="de-AT" i="1">
                <a:solidFill>
                  <a:srgbClr val="000000"/>
                </a:solidFill>
                <a:latin typeface="Arial"/>
                <a:cs typeface="Arial"/>
              </a:rPr>
              <a:t>"</a:t>
            </a:r>
            <a:endParaRPr lang="de-AT" sz="1100" b="0">
              <a:solidFill>
                <a:srgbClr val="000000"/>
              </a:solidFill>
              <a:cs typeface="Arial"/>
            </a:endParaRPr>
          </a:p>
          <a:p>
            <a:pPr>
              <a:defRPr/>
            </a:pPr>
            <a:r>
              <a:rPr lang="de-AT" sz="1100" b="0" err="1">
                <a:solidFill>
                  <a:srgbClr val="000000"/>
                </a:solidFill>
                <a:latin typeface="Arial"/>
                <a:cs typeface="Arial"/>
              </a:rPr>
              <a:t>Eiisa</a:t>
            </a:r>
            <a:r>
              <a:rPr lang="de-AT" sz="1100" b="0">
                <a:solidFill>
                  <a:srgbClr val="000000"/>
                </a:solidFill>
                <a:latin typeface="Arial"/>
                <a:cs typeface="Arial"/>
              </a:rPr>
              <a:t> Ferreira</a:t>
            </a:r>
            <a:r>
              <a:rPr kumimoji="0" lang="de-AT" sz="1100" b="0" i="0" u="none" strike="noStrike" kern="1200" cap="none" spc="0" normalizeH="0" baseline="0" noProof="0">
                <a:ln>
                  <a:noFill/>
                </a:ln>
                <a:solidFill>
                  <a:srgbClr val="000000"/>
                </a:solidFill>
                <a:effectLst/>
                <a:uLnTx/>
                <a:uFillTx/>
                <a:latin typeface="Arial"/>
                <a:cs typeface="Arial"/>
              </a:rPr>
              <a:t>, </a:t>
            </a:r>
            <a:r>
              <a:rPr lang="de-AT" sz="1100" b="0">
                <a:solidFill>
                  <a:srgbClr val="000000"/>
                </a:solidFill>
                <a:latin typeface="Arial"/>
                <a:cs typeface="Arial"/>
              </a:rPr>
              <a:t>European Commissioner </a:t>
            </a:r>
            <a:r>
              <a:rPr lang="de-AT" sz="1100" b="0" err="1">
                <a:solidFill>
                  <a:srgbClr val="000000"/>
                </a:solidFill>
                <a:latin typeface="Arial"/>
                <a:cs typeface="Arial"/>
              </a:rPr>
              <a:t>for</a:t>
            </a:r>
            <a:r>
              <a:rPr lang="de-AT" sz="1100" b="0">
                <a:solidFill>
                  <a:srgbClr val="000000"/>
                </a:solidFill>
                <a:latin typeface="Arial"/>
                <a:cs typeface="Arial"/>
              </a:rPr>
              <a:t> </a:t>
            </a:r>
            <a:r>
              <a:rPr lang="de-AT" sz="1100" b="0" err="1">
                <a:solidFill>
                  <a:srgbClr val="000000"/>
                </a:solidFill>
                <a:latin typeface="Arial"/>
                <a:cs typeface="Arial"/>
              </a:rPr>
              <a:t>Cohesion</a:t>
            </a:r>
            <a:r>
              <a:rPr lang="de-AT" sz="1100" b="0">
                <a:solidFill>
                  <a:srgbClr val="000000"/>
                </a:solidFill>
                <a:latin typeface="Arial"/>
                <a:cs typeface="Arial"/>
              </a:rPr>
              <a:t> &amp; </a:t>
            </a:r>
            <a:r>
              <a:rPr lang="de-AT" sz="1100" b="0" err="1">
                <a:solidFill>
                  <a:srgbClr val="000000"/>
                </a:solidFill>
                <a:latin typeface="Arial"/>
                <a:cs typeface="Arial"/>
              </a:rPr>
              <a:t>Reforms</a:t>
            </a:r>
            <a:endParaRPr lang="de-AT" sz="1100" b="0" i="0" u="none" strike="noStrike" kern="1200" cap="none" spc="0" normalizeH="0" baseline="0" noProof="0">
              <a:ln>
                <a:noFill/>
              </a:ln>
              <a:solidFill>
                <a:srgbClr val="000000"/>
              </a:solidFill>
              <a:effectLst/>
              <a:uLnTx/>
              <a:uFillTx/>
              <a:latin typeface="Arial" charset="0"/>
              <a:cs typeface="Arial"/>
            </a:endParaRPr>
          </a:p>
        </p:txBody>
      </p:sp>
      <p:sp>
        <p:nvSpPr>
          <p:cNvPr id="17" name="TextBox 16"/>
          <p:cNvSpPr txBox="1"/>
          <p:nvPr/>
        </p:nvSpPr>
        <p:spPr>
          <a:xfrm>
            <a:off x="566741" y="6718062"/>
            <a:ext cx="5880357" cy="138499"/>
          </a:xfrm>
          <a:prstGeom prst="rect">
            <a:avLst/>
          </a:prstGeom>
          <a:noFill/>
        </p:spPr>
        <p:txBody>
          <a:bodyPr vert="horz" wrap="square" lIns="0" tIns="0" rIns="0" bIns="0" rtlCol="0" anchor="b" anchorCtr="0">
            <a:spAutoFit/>
          </a:bodyPr>
          <a:lstStyle/>
          <a:p>
            <a:pPr marL="460375" indent="-460375">
              <a:defRPr/>
            </a:pPr>
            <a:r>
              <a:rPr kumimoji="0" lang="de-DE" sz="900" b="0" i="0" u="none" strike="noStrike" kern="1200" cap="none" spc="0" normalizeH="0" baseline="0" noProof="0">
                <a:ln>
                  <a:noFill/>
                </a:ln>
                <a:solidFill>
                  <a:srgbClr val="000000"/>
                </a:solidFill>
                <a:effectLst/>
                <a:uLnTx/>
                <a:uFillTx/>
                <a:latin typeface="Arial"/>
                <a:cs typeface="Arial"/>
              </a:rPr>
              <a:t>Quelle: Europäische Kommission: Regional </a:t>
            </a:r>
            <a:r>
              <a:rPr kumimoji="0" lang="de-DE" sz="900" b="0" i="0" u="none" strike="noStrike" kern="1200" cap="none" spc="0" normalizeH="0" baseline="0" noProof="0" err="1">
                <a:ln>
                  <a:noFill/>
                </a:ln>
                <a:solidFill>
                  <a:srgbClr val="000000"/>
                </a:solidFill>
                <a:effectLst/>
                <a:uLnTx/>
                <a:uFillTx/>
                <a:latin typeface="Arial"/>
                <a:cs typeface="Arial"/>
              </a:rPr>
              <a:t>Competitiveness</a:t>
            </a:r>
            <a:r>
              <a:rPr kumimoji="0" lang="de-DE" sz="900" b="0" i="0" u="none" strike="noStrike" kern="1200" cap="none" spc="0" normalizeH="0" baseline="0" noProof="0">
                <a:ln>
                  <a:noFill/>
                </a:ln>
                <a:solidFill>
                  <a:srgbClr val="000000"/>
                </a:solidFill>
                <a:effectLst/>
                <a:uLnTx/>
                <a:uFillTx/>
                <a:latin typeface="Arial"/>
                <a:cs typeface="Arial"/>
              </a:rPr>
              <a:t> Index </a:t>
            </a:r>
            <a:r>
              <a:rPr lang="de-DE" sz="900" b="0">
                <a:solidFill>
                  <a:srgbClr val="000000"/>
                </a:solidFill>
                <a:latin typeface="Arial"/>
                <a:cs typeface="Arial"/>
              </a:rPr>
              <a:t>2022; </a:t>
            </a:r>
            <a:r>
              <a:rPr lang="de-DE" sz="900" b="0" err="1">
                <a:solidFill>
                  <a:srgbClr val="000000"/>
                </a:solidFill>
                <a:latin typeface="Arial"/>
                <a:cs typeface="Arial"/>
              </a:rPr>
              <a:t>hoeffingersolutions</a:t>
            </a:r>
            <a:endParaRPr lang="de-DE" sz="900" b="0" i="0" u="none" strike="noStrike" kern="1200" cap="none" spc="0" normalizeH="0" baseline="0" noProof="0" err="1">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211168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4"/>
          <p:cNvSpPr>
            <a:spLocks/>
          </p:cNvSpPr>
          <p:nvPr>
            <p:custDataLst>
              <p:tags r:id="rId1"/>
            </p:custDataLst>
          </p:nvPr>
        </p:nvSpPr>
        <p:spPr bwMode="auto">
          <a:xfrm>
            <a:off x="5892896" y="2291190"/>
            <a:ext cx="339132" cy="4200020"/>
          </a:xfrm>
          <a:custGeom>
            <a:avLst/>
            <a:gdLst>
              <a:gd name="T0" fmla="*/ 0 w 233"/>
              <a:gd name="T1" fmla="*/ 2147483647 h 1904"/>
              <a:gd name="T2" fmla="*/ 2147483647 w 233"/>
              <a:gd name="T3" fmla="*/ 2147483647 h 1904"/>
              <a:gd name="T4" fmla="*/ 2147483647 w 233"/>
              <a:gd name="T5" fmla="*/ 2147483647 h 1904"/>
              <a:gd name="T6" fmla="*/ 2147483647 w 233"/>
              <a:gd name="T7" fmla="*/ 0 h 1904"/>
              <a:gd name="T8" fmla="*/ 0 w 233"/>
              <a:gd name="T9" fmla="*/ 0 h 1904"/>
              <a:gd name="T10" fmla="*/ 0 w 233"/>
              <a:gd name="T11" fmla="*/ 2147483647 h 1904"/>
              <a:gd name="T12" fmla="*/ 0 60000 65536"/>
              <a:gd name="T13" fmla="*/ 0 60000 65536"/>
              <a:gd name="T14" fmla="*/ 0 60000 65536"/>
              <a:gd name="T15" fmla="*/ 0 60000 65536"/>
              <a:gd name="T16" fmla="*/ 0 60000 65536"/>
              <a:gd name="T17" fmla="*/ 0 60000 65536"/>
              <a:gd name="T18" fmla="*/ 0 w 233"/>
              <a:gd name="T19" fmla="*/ 0 h 1904"/>
              <a:gd name="T20" fmla="*/ 1920 w 233"/>
              <a:gd name="T21" fmla="*/ 1392 h 1904"/>
            </a:gdLst>
            <a:ahLst/>
            <a:cxnLst>
              <a:cxn ang="T12">
                <a:pos x="T0" y="T1"/>
              </a:cxn>
              <a:cxn ang="T13">
                <a:pos x="T2" y="T3"/>
              </a:cxn>
              <a:cxn ang="T14">
                <a:pos x="T4" y="T5"/>
              </a:cxn>
              <a:cxn ang="T15">
                <a:pos x="T6" y="T7"/>
              </a:cxn>
              <a:cxn ang="T16">
                <a:pos x="T8" y="T9"/>
              </a:cxn>
              <a:cxn ang="T17">
                <a:pos x="T10" y="T11"/>
              </a:cxn>
            </a:cxnLst>
            <a:rect l="T18" t="T19" r="T20" b="T21"/>
            <a:pathLst>
              <a:path w="233" h="1904">
                <a:moveTo>
                  <a:pt x="0" y="1904"/>
                </a:moveTo>
                <a:lnTo>
                  <a:pt x="233" y="953"/>
                </a:lnTo>
                <a:lnTo>
                  <a:pt x="0" y="0"/>
                </a:lnTo>
              </a:path>
            </a:pathLst>
          </a:custGeom>
          <a:noFill/>
          <a:ln w="19050" cmpd="sng">
            <a:solidFill>
              <a:schemeClr val="bg2"/>
            </a:solidFill>
            <a:prstDash val="solid"/>
            <a:round/>
            <a:headEnd/>
            <a:tailEnd/>
          </a:ln>
        </p:spPr>
        <p:txBody>
          <a:bodyPr/>
          <a:lstStyle/>
          <a:p>
            <a:endParaRPr lang="de-DE"/>
          </a:p>
        </p:txBody>
      </p:sp>
      <p:sp>
        <p:nvSpPr>
          <p:cNvPr id="54" name="Block Arc 39"/>
          <p:cNvSpPr/>
          <p:nvPr/>
        </p:nvSpPr>
        <p:spPr bwMode="auto">
          <a:xfrm>
            <a:off x="1462000" y="2291190"/>
            <a:ext cx="3933824" cy="3933824"/>
          </a:xfrm>
          <a:prstGeom prst="blockArc">
            <a:avLst>
              <a:gd name="adj1" fmla="val 8359953"/>
              <a:gd name="adj2" fmla="val 16158055"/>
              <a:gd name="adj3" fmla="val 7662"/>
            </a:avLst>
          </a:prstGeom>
          <a:solidFill>
            <a:srgbClr val="0070C0">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sp>
        <p:nvSpPr>
          <p:cNvPr id="55" name="Block Arc 35"/>
          <p:cNvSpPr/>
          <p:nvPr/>
        </p:nvSpPr>
        <p:spPr bwMode="auto">
          <a:xfrm>
            <a:off x="1436787" y="2291190"/>
            <a:ext cx="3933824" cy="3933824"/>
          </a:xfrm>
          <a:prstGeom prst="blockArc">
            <a:avLst>
              <a:gd name="adj1" fmla="val 16184029"/>
              <a:gd name="adj2" fmla="val 2471073"/>
              <a:gd name="adj3" fmla="val 7656"/>
            </a:avLst>
          </a:prstGeom>
          <a:solidFill>
            <a:srgbClr val="F5AECF">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sp>
        <p:nvSpPr>
          <p:cNvPr id="56" name="Block Arc 38"/>
          <p:cNvSpPr/>
          <p:nvPr/>
        </p:nvSpPr>
        <p:spPr bwMode="auto">
          <a:xfrm>
            <a:off x="1462000" y="2291190"/>
            <a:ext cx="3933824" cy="3933824"/>
          </a:xfrm>
          <a:prstGeom prst="blockArc">
            <a:avLst>
              <a:gd name="adj1" fmla="val 2481857"/>
              <a:gd name="adj2" fmla="val 8346299"/>
              <a:gd name="adj3" fmla="val 7595"/>
            </a:avLst>
          </a:prstGeom>
          <a:solidFill>
            <a:srgbClr val="FFC000">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sp>
        <p:nvSpPr>
          <p:cNvPr id="58" name="Rechteck 48"/>
          <p:cNvSpPr/>
          <p:nvPr/>
        </p:nvSpPr>
        <p:spPr bwMode="auto">
          <a:xfrm>
            <a:off x="1620188" y="2449378"/>
            <a:ext cx="3617448" cy="3617448"/>
          </a:xfrm>
          <a:prstGeom prst="rect">
            <a:avLst/>
          </a:prstGeom>
          <a:noFill/>
          <a:ln w="6350">
            <a:noFill/>
            <a:miter lim="800000"/>
            <a:headEnd/>
            <a:tailEnd/>
          </a:ln>
        </p:spPr>
        <p:txBody>
          <a:bodyPr wrap="none" lIns="0" tIns="0" rIns="0" bIns="0" anchor="ctr">
            <a:prstTxWarp prst="textCircle">
              <a:avLst>
                <a:gd name="adj" fmla="val 19203560"/>
              </a:avLst>
            </a:prstTxWarp>
          </a:bodyPr>
          <a:lstStyle/>
          <a:p>
            <a:pPr defTabSz="762000" eaLnBrk="0" fontAlgn="base" hangingPunct="0">
              <a:lnSpc>
                <a:spcPct val="93000"/>
              </a:lnSpc>
              <a:spcBef>
                <a:spcPct val="0"/>
              </a:spcBef>
              <a:spcAft>
                <a:spcPct val="0"/>
              </a:spcAft>
              <a:tabLst>
                <a:tab pos="2605088" algn="r"/>
              </a:tabLst>
            </a:pPr>
            <a:r>
              <a:rPr lang="de-DE" sz="1500" b="1">
                <a:solidFill>
                  <a:schemeClr val="bg1"/>
                </a:solidFill>
              </a:rPr>
              <a:t>Basic Group</a:t>
            </a:r>
          </a:p>
        </p:txBody>
      </p:sp>
      <p:sp>
        <p:nvSpPr>
          <p:cNvPr id="59" name="Rechteck 48"/>
          <p:cNvSpPr/>
          <p:nvPr/>
        </p:nvSpPr>
        <p:spPr bwMode="auto">
          <a:xfrm>
            <a:off x="1620188" y="2449378"/>
            <a:ext cx="3617448" cy="3617448"/>
          </a:xfrm>
          <a:prstGeom prst="rect">
            <a:avLst/>
          </a:prstGeom>
          <a:noFill/>
          <a:ln w="6350">
            <a:noFill/>
            <a:miter lim="800000"/>
            <a:headEnd/>
            <a:tailEnd/>
          </a:ln>
        </p:spPr>
        <p:txBody>
          <a:bodyPr wrap="none" lIns="0" tIns="0" rIns="0" bIns="0" anchor="ctr">
            <a:prstTxWarp prst="textArchDown">
              <a:avLst>
                <a:gd name="adj" fmla="val 2530609"/>
              </a:avLst>
            </a:prstTxWarp>
          </a:bodyPr>
          <a:lstStyle/>
          <a:p>
            <a:pPr algn="ctr" defTabSz="762000" eaLnBrk="0" hangingPunct="0">
              <a:lnSpc>
                <a:spcPct val="93000"/>
              </a:lnSpc>
              <a:tabLst>
                <a:tab pos="2605088" algn="r"/>
              </a:tabLst>
            </a:pPr>
            <a:r>
              <a:rPr lang="de-DE" sz="1500">
                <a:solidFill>
                  <a:schemeClr val="bg1"/>
                </a:solidFill>
              </a:rPr>
              <a:t>Efficiency Group</a:t>
            </a:r>
          </a:p>
        </p:txBody>
      </p:sp>
      <p:sp>
        <p:nvSpPr>
          <p:cNvPr id="60" name="Rechteck 48"/>
          <p:cNvSpPr/>
          <p:nvPr/>
        </p:nvSpPr>
        <p:spPr bwMode="auto">
          <a:xfrm>
            <a:off x="1620188" y="2449378"/>
            <a:ext cx="3617448" cy="3617448"/>
          </a:xfrm>
          <a:prstGeom prst="rect">
            <a:avLst/>
          </a:prstGeom>
          <a:noFill/>
          <a:ln w="6350">
            <a:noFill/>
            <a:miter lim="800000"/>
            <a:headEnd/>
            <a:tailEnd/>
          </a:ln>
        </p:spPr>
        <p:txBody>
          <a:bodyPr wrap="none" lIns="0" tIns="0" rIns="0" bIns="0" anchor="ctr">
            <a:prstTxWarp prst="textArchUp">
              <a:avLst>
                <a:gd name="adj" fmla="val 10478674"/>
              </a:avLst>
            </a:prstTxWarp>
          </a:bodyPr>
          <a:lstStyle/>
          <a:p>
            <a:pPr defTabSz="762000" eaLnBrk="0" hangingPunct="0">
              <a:lnSpc>
                <a:spcPct val="93000"/>
              </a:lnSpc>
              <a:tabLst>
                <a:tab pos="2605088" algn="r"/>
              </a:tabLst>
            </a:pPr>
            <a:r>
              <a:rPr lang="de-DE" sz="1500">
                <a:solidFill>
                  <a:schemeClr val="bg1"/>
                </a:solidFill>
              </a:rPr>
              <a:t>Innovation Group</a:t>
            </a:r>
          </a:p>
        </p:txBody>
      </p:sp>
      <p:sp>
        <p:nvSpPr>
          <p:cNvPr id="2" name="Titel 1"/>
          <p:cNvSpPr>
            <a:spLocks noGrp="1"/>
          </p:cNvSpPr>
          <p:nvPr>
            <p:ph type="title"/>
          </p:nvPr>
        </p:nvSpPr>
        <p:spPr/>
        <p:txBody>
          <a:bodyPr/>
          <a:lstStyle/>
          <a:p>
            <a:r>
              <a:rPr lang="de-DE" dirty="0"/>
              <a:t>Erfolgsfaktoren von Utrecht: Exzellente Infrastruktur, Innovation und gut gebildete Menschen führen zu hoher wirtschaftlicher Prosperität</a:t>
            </a:r>
          </a:p>
        </p:txBody>
      </p:sp>
      <p:graphicFrame>
        <p:nvGraphicFramePr>
          <p:cNvPr id="36" name="Inhaltsplatzhalter 5"/>
          <p:cNvGraphicFramePr>
            <a:graphicFrameLocks noGrp="1"/>
          </p:cNvGraphicFramePr>
          <p:nvPr>
            <p:ph sz="half" idx="4294967295"/>
            <p:extLst>
              <p:ext uri="{D42A27DB-BD31-4B8C-83A1-F6EECF244321}">
                <p14:modId xmlns:p14="http://schemas.microsoft.com/office/powerpoint/2010/main" val="1940996915"/>
              </p:ext>
            </p:extLst>
          </p:nvPr>
        </p:nvGraphicFramePr>
        <p:xfrm>
          <a:off x="0" y="2073275"/>
          <a:ext cx="6997700" cy="4397375"/>
        </p:xfrm>
        <a:graphic>
          <a:graphicData uri="http://schemas.openxmlformats.org/drawingml/2006/chart">
            <c:chart xmlns:c="http://schemas.openxmlformats.org/drawingml/2006/chart" xmlns:r="http://schemas.openxmlformats.org/officeDocument/2006/relationships" r:id="rId4"/>
          </a:graphicData>
        </a:graphic>
      </p:graphicFrame>
      <p:sp>
        <p:nvSpPr>
          <p:cNvPr id="25" name="Oval 41"/>
          <p:cNvSpPr>
            <a:spLocks noChangeArrowheads="1"/>
          </p:cNvSpPr>
          <p:nvPr/>
        </p:nvSpPr>
        <p:spPr bwMode="auto">
          <a:xfrm>
            <a:off x="2233387" y="281148"/>
            <a:ext cx="252000" cy="252000"/>
          </a:xfrm>
          <a:prstGeom prst="ellipse">
            <a:avLst/>
          </a:prstGeom>
          <a:solidFill>
            <a:srgbClr val="00B050"/>
          </a:solidFill>
          <a:ln w="9525">
            <a:solidFill>
              <a:schemeClr val="bg1"/>
            </a:solidFill>
            <a:round/>
            <a:headEnd/>
            <a:tailEnd/>
          </a:ln>
          <a:effectLst/>
        </p:spPr>
        <p:txBody>
          <a:bodyPr wrap="none" lIns="0" tIns="0" rIns="0" bIns="0" anchor="ctr"/>
          <a:lstStyle/>
          <a:p>
            <a:pPr algn="ctr"/>
            <a:r>
              <a:rPr lang="de-DE">
                <a:solidFill>
                  <a:schemeClr val="bg1"/>
                </a:solidFill>
              </a:rPr>
              <a:t>2</a:t>
            </a:r>
          </a:p>
        </p:txBody>
      </p:sp>
      <p:sp>
        <p:nvSpPr>
          <p:cNvPr id="26" name="Textfeld 25"/>
          <p:cNvSpPr txBox="1"/>
          <p:nvPr/>
        </p:nvSpPr>
        <p:spPr>
          <a:xfrm>
            <a:off x="818738" y="253460"/>
            <a:ext cx="1383712" cy="292388"/>
          </a:xfrm>
          <a:prstGeom prst="rect">
            <a:avLst/>
          </a:prstGeom>
          <a:noFill/>
        </p:spPr>
        <p:txBody>
          <a:bodyPr wrap="none" rtlCol="0">
            <a:spAutoFit/>
          </a:bodyPr>
          <a:lstStyle/>
          <a:p>
            <a:r>
              <a:rPr lang="de-DE" dirty="0">
                <a:solidFill>
                  <a:schemeClr val="bg2"/>
                </a:solidFill>
              </a:rPr>
              <a:t>Region Utrecht</a:t>
            </a:r>
          </a:p>
        </p:txBody>
      </p:sp>
      <p:sp>
        <p:nvSpPr>
          <p:cNvPr id="28" name="TextBox 97"/>
          <p:cNvSpPr txBox="1">
            <a:spLocks/>
          </p:cNvSpPr>
          <p:nvPr>
            <p:custDataLst>
              <p:tags r:id="rId2"/>
            </p:custDataLst>
          </p:nvPr>
        </p:nvSpPr>
        <p:spPr bwMode="auto">
          <a:xfrm>
            <a:off x="566738" y="1854200"/>
            <a:ext cx="8755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b="1">
                <a:solidFill>
                  <a:schemeClr val="tx1"/>
                </a:solidFill>
                <a:latin typeface="Arial" charset="0"/>
                <a:ea typeface="ＭＳ Ｐゴシック" charset="0"/>
              </a:defRPr>
            </a:lvl1pPr>
            <a:lvl2pPr marL="742950" indent="-285750" eaLnBrk="0" hangingPunct="0">
              <a:defRPr sz="1300" b="1">
                <a:solidFill>
                  <a:schemeClr val="tx1"/>
                </a:solidFill>
                <a:latin typeface="Arial" charset="0"/>
                <a:ea typeface="ＭＳ Ｐゴシック" charset="0"/>
              </a:defRPr>
            </a:lvl2pPr>
            <a:lvl3pPr marL="1143000" indent="-228600" eaLnBrk="0" hangingPunct="0">
              <a:defRPr sz="1300" b="1">
                <a:solidFill>
                  <a:schemeClr val="tx1"/>
                </a:solidFill>
                <a:latin typeface="Arial" charset="0"/>
                <a:ea typeface="ＭＳ Ｐゴシック" charset="0"/>
              </a:defRPr>
            </a:lvl3pPr>
            <a:lvl4pPr marL="1600200" indent="-228600" eaLnBrk="0" hangingPunct="0">
              <a:defRPr sz="1300" b="1">
                <a:solidFill>
                  <a:schemeClr val="tx1"/>
                </a:solidFill>
                <a:latin typeface="Arial" charset="0"/>
                <a:ea typeface="ＭＳ Ｐゴシック" charset="0"/>
              </a:defRPr>
            </a:lvl4pPr>
            <a:lvl5pPr marL="2057400" indent="-228600" eaLnBrk="0" hangingPunct="0">
              <a:defRPr sz="1300" b="1">
                <a:solidFill>
                  <a:schemeClr val="tx1"/>
                </a:solidFill>
                <a:latin typeface="Arial" charset="0"/>
                <a:ea typeface="ＭＳ Ｐゴシック" charset="0"/>
              </a:defRPr>
            </a:lvl5pPr>
            <a:lvl6pPr marL="2514600" indent="-228600" eaLnBrk="0" fontAlgn="base" hangingPunct="0">
              <a:spcBef>
                <a:spcPct val="0"/>
              </a:spcBef>
              <a:spcAft>
                <a:spcPct val="0"/>
              </a:spcAft>
              <a:defRPr sz="1300" b="1">
                <a:solidFill>
                  <a:schemeClr val="tx1"/>
                </a:solidFill>
                <a:latin typeface="Arial" charset="0"/>
                <a:ea typeface="ＭＳ Ｐゴシック" charset="0"/>
              </a:defRPr>
            </a:lvl6pPr>
            <a:lvl7pPr marL="2971800" indent="-228600" eaLnBrk="0" fontAlgn="base" hangingPunct="0">
              <a:spcBef>
                <a:spcPct val="0"/>
              </a:spcBef>
              <a:spcAft>
                <a:spcPct val="0"/>
              </a:spcAft>
              <a:defRPr sz="1300" b="1">
                <a:solidFill>
                  <a:schemeClr val="tx1"/>
                </a:solidFill>
                <a:latin typeface="Arial" charset="0"/>
                <a:ea typeface="ＭＳ Ｐゴシック" charset="0"/>
              </a:defRPr>
            </a:lvl7pPr>
            <a:lvl8pPr marL="3429000" indent="-228600" eaLnBrk="0" fontAlgn="base" hangingPunct="0">
              <a:spcBef>
                <a:spcPct val="0"/>
              </a:spcBef>
              <a:spcAft>
                <a:spcPct val="0"/>
              </a:spcAft>
              <a:defRPr sz="1300" b="1">
                <a:solidFill>
                  <a:schemeClr val="tx1"/>
                </a:solidFill>
                <a:latin typeface="Arial" charset="0"/>
                <a:ea typeface="ＭＳ Ｐゴシック" charset="0"/>
              </a:defRPr>
            </a:lvl8pPr>
            <a:lvl9pPr marL="3886200" indent="-228600" eaLnBrk="0" fontAlgn="base" hangingPunct="0">
              <a:spcBef>
                <a:spcPct val="0"/>
              </a:spcBef>
              <a:spcAft>
                <a:spcPct val="0"/>
              </a:spcAft>
              <a:defRPr sz="1300" b="1">
                <a:solidFill>
                  <a:schemeClr val="tx1"/>
                </a:solidFill>
                <a:latin typeface="Arial" charset="0"/>
                <a:ea typeface="ＭＳ Ｐゴシック" charset="0"/>
              </a:defRPr>
            </a:lvl9pPr>
          </a:lstStyle>
          <a:p>
            <a:pPr eaLnBrk="1" hangingPunct="1"/>
            <a:r>
              <a:rPr lang="de-DE" sz="1700" b="0" dirty="0"/>
              <a:t>Region Utrecht (NUTS2: NL31) – Bewertung im RCI (Rang 1) </a:t>
            </a:r>
          </a:p>
        </p:txBody>
      </p:sp>
      <p:sp>
        <p:nvSpPr>
          <p:cNvPr id="31" name="Rectangle 9"/>
          <p:cNvSpPr>
            <a:spLocks noChangeArrowheads="1"/>
          </p:cNvSpPr>
          <p:nvPr/>
        </p:nvSpPr>
        <p:spPr bwMode="auto">
          <a:xfrm>
            <a:off x="6552980" y="2090617"/>
            <a:ext cx="2774804" cy="1457477"/>
          </a:xfrm>
          <a:prstGeom prst="rect">
            <a:avLst/>
          </a:prstGeom>
          <a:noFill/>
          <a:ln w="12700">
            <a:noFill/>
            <a:miter lim="800000"/>
            <a:headEnd/>
            <a:tailEnd/>
          </a:ln>
        </p:spPr>
        <p:txBody>
          <a:bodyPr lIns="0" tIns="0" rIns="0" bIns="0" anchor="ctr"/>
          <a:lstStyle/>
          <a:p>
            <a:pPr indent="-144000" defTabSz="762000" eaLnBrk="0" hangingPunct="0"/>
            <a:r>
              <a:rPr lang="de-AT" dirty="0">
                <a:ea typeface="ＭＳ Ｐゴシック" pitchFamily="34" charset="-128"/>
              </a:rPr>
              <a:t>TOP-Platzierungen bei folgenden Indikatoren im gesamten Vergleich:</a:t>
            </a:r>
          </a:p>
          <a:p>
            <a:pPr marL="168275" lvl="1" indent="-166688" defTabSz="330200" eaLnBrk="0" hangingPunct="0">
              <a:lnSpc>
                <a:spcPct val="90000"/>
              </a:lnSpc>
              <a:spcBef>
                <a:spcPts val="400"/>
              </a:spcBef>
              <a:buClr>
                <a:schemeClr val="hlink"/>
              </a:buClr>
              <a:buFont typeface="Wingdings" pitchFamily="2" charset="2"/>
              <a:buChar char="§"/>
            </a:pPr>
            <a:r>
              <a:rPr lang="de-AT" b="0" dirty="0"/>
              <a:t>Güte der Infrastruktur (2)</a:t>
            </a:r>
          </a:p>
          <a:p>
            <a:pPr marL="168275" lvl="1" indent="-166688" defTabSz="330200" eaLnBrk="0" hangingPunct="0">
              <a:lnSpc>
                <a:spcPct val="90000"/>
              </a:lnSpc>
              <a:spcBef>
                <a:spcPts val="400"/>
              </a:spcBef>
              <a:buClr>
                <a:schemeClr val="hlink"/>
              </a:buClr>
              <a:buFont typeface="Wingdings" pitchFamily="2" charset="2"/>
              <a:buChar char="§"/>
            </a:pPr>
            <a:r>
              <a:rPr lang="de-AT" b="0" dirty="0"/>
              <a:t>Marktgröße (3)</a:t>
            </a:r>
          </a:p>
          <a:p>
            <a:pPr marL="168275" lvl="1" indent="-166688" defTabSz="330200" eaLnBrk="0" hangingPunct="0">
              <a:lnSpc>
                <a:spcPct val="90000"/>
              </a:lnSpc>
              <a:spcBef>
                <a:spcPts val="400"/>
              </a:spcBef>
              <a:buClr>
                <a:schemeClr val="hlink"/>
              </a:buClr>
              <a:buFont typeface="Wingdings" pitchFamily="2" charset="2"/>
              <a:buChar char="§"/>
            </a:pPr>
            <a:r>
              <a:rPr lang="de-AT" b="0" dirty="0"/>
              <a:t>Bildung (5)</a:t>
            </a:r>
          </a:p>
          <a:p>
            <a:pPr marL="168275" lvl="1" indent="-166688" defTabSz="330200" eaLnBrk="0" hangingPunct="0">
              <a:lnSpc>
                <a:spcPct val="90000"/>
              </a:lnSpc>
              <a:spcBef>
                <a:spcPts val="400"/>
              </a:spcBef>
              <a:buClr>
                <a:schemeClr val="hlink"/>
              </a:buClr>
              <a:buFont typeface="Wingdings" pitchFamily="2" charset="2"/>
              <a:buChar char="§"/>
            </a:pPr>
            <a:r>
              <a:rPr lang="de-AT" b="0" dirty="0" err="1">
                <a:ea typeface="ＭＳ Ｐゴシック" pitchFamily="34" charset="-128"/>
              </a:rPr>
              <a:t>Gesamtwirtschaftl</a:t>
            </a:r>
            <a:r>
              <a:rPr lang="de-AT" b="0" dirty="0">
                <a:ea typeface="ＭＳ Ｐゴシック" pitchFamily="34" charset="-128"/>
              </a:rPr>
              <a:t>. Stabilität (7)</a:t>
            </a:r>
          </a:p>
          <a:p>
            <a:pPr marL="168275" lvl="1" indent="-166688" defTabSz="330200" eaLnBrk="0" hangingPunct="0">
              <a:lnSpc>
                <a:spcPct val="90000"/>
              </a:lnSpc>
              <a:spcBef>
                <a:spcPts val="400"/>
              </a:spcBef>
              <a:buClr>
                <a:schemeClr val="hlink"/>
              </a:buClr>
              <a:buFont typeface="Wingdings" pitchFamily="2" charset="2"/>
              <a:buChar char="§"/>
            </a:pPr>
            <a:r>
              <a:rPr lang="de-AT" b="0" dirty="0"/>
              <a:t>Technologische Bereitschaft (8)</a:t>
            </a:r>
          </a:p>
          <a:p>
            <a:pPr marL="168275" lvl="1" indent="-166688" defTabSz="330200" eaLnBrk="0" hangingPunct="0">
              <a:lnSpc>
                <a:spcPct val="90000"/>
              </a:lnSpc>
              <a:spcBef>
                <a:spcPts val="400"/>
              </a:spcBef>
              <a:buClr>
                <a:schemeClr val="hlink"/>
              </a:buClr>
              <a:buFont typeface="Wingdings" pitchFamily="2" charset="2"/>
              <a:buChar char="§"/>
            </a:pPr>
            <a:r>
              <a:rPr lang="de-AT" b="0" dirty="0">
                <a:ea typeface="ＭＳ Ｐゴシック" pitchFamily="34" charset="-128"/>
              </a:rPr>
              <a:t>Innovation (9)</a:t>
            </a:r>
          </a:p>
        </p:txBody>
      </p:sp>
      <p:pic>
        <p:nvPicPr>
          <p:cNvPr id="32" name="Bild 31"/>
          <p:cNvPicPr>
            <a:picLocks noChangeAspect="1"/>
          </p:cNvPicPr>
          <p:nvPr/>
        </p:nvPicPr>
        <p:blipFill>
          <a:blip r:embed="rId5" cstate="print"/>
          <a:stretch>
            <a:fillRect/>
          </a:stretch>
        </p:blipFill>
        <p:spPr>
          <a:xfrm>
            <a:off x="6545157" y="4027065"/>
            <a:ext cx="1395225" cy="939471"/>
          </a:xfrm>
          <a:prstGeom prst="rect">
            <a:avLst/>
          </a:prstGeom>
          <a:ln>
            <a:noFill/>
          </a:ln>
        </p:spPr>
      </p:pic>
      <p:pic>
        <p:nvPicPr>
          <p:cNvPr id="33" name="Bild 32"/>
          <p:cNvPicPr>
            <a:picLocks noChangeAspect="1"/>
          </p:cNvPicPr>
          <p:nvPr/>
        </p:nvPicPr>
        <p:blipFill>
          <a:blip r:embed="rId6" cstate="print"/>
          <a:stretch>
            <a:fillRect/>
          </a:stretch>
        </p:blipFill>
        <p:spPr>
          <a:xfrm>
            <a:off x="7955297" y="4027065"/>
            <a:ext cx="1366503" cy="939471"/>
          </a:xfrm>
          <a:prstGeom prst="rect">
            <a:avLst/>
          </a:prstGeom>
          <a:ln>
            <a:noFill/>
          </a:ln>
        </p:spPr>
      </p:pic>
      <p:sp>
        <p:nvSpPr>
          <p:cNvPr id="35" name="TextBox 9"/>
          <p:cNvSpPr txBox="1"/>
          <p:nvPr/>
        </p:nvSpPr>
        <p:spPr>
          <a:xfrm>
            <a:off x="566739" y="6719501"/>
            <a:ext cx="8609034" cy="138499"/>
          </a:xfrm>
          <a:prstGeom prst="rect">
            <a:avLst/>
          </a:prstGeom>
          <a:noFill/>
        </p:spPr>
        <p:txBody>
          <a:bodyPr vert="horz" wrap="square" lIns="0" tIns="0" rIns="0" bIns="0" rtlCol="0" anchor="b" anchorCtr="0">
            <a:spAutoFit/>
          </a:bodyPr>
          <a:lstStyle/>
          <a:p>
            <a:pPr marL="419100" indent="-419100"/>
            <a:r>
              <a:rPr lang="de-DE" sz="900" b="0" dirty="0"/>
              <a:t>Quelle: Regional </a:t>
            </a:r>
            <a:r>
              <a:rPr lang="de-DE" sz="900" b="0" dirty="0" err="1"/>
              <a:t>Competitiveness</a:t>
            </a:r>
            <a:r>
              <a:rPr lang="de-DE" sz="900" b="0" dirty="0"/>
              <a:t> Index 2022; Interviews geführt von </a:t>
            </a:r>
            <a:r>
              <a:rPr lang="de-DE" sz="900" b="0" dirty="0" err="1"/>
              <a:t>hoeffingersolutions</a:t>
            </a:r>
            <a:r>
              <a:rPr lang="de-DE" sz="900" b="0" dirty="0"/>
              <a:t> mit </a:t>
            </a:r>
            <a:r>
              <a:rPr lang="de-AT" sz="900" b="0" dirty="0">
                <a:ea typeface="ＭＳ Ｐゴシック" charset="-128"/>
              </a:rPr>
              <a:t>Hans </a:t>
            </a:r>
            <a:r>
              <a:rPr lang="de-AT" sz="900" b="0" dirty="0" err="1">
                <a:ea typeface="ＭＳ Ｐゴシック" charset="-128"/>
              </a:rPr>
              <a:t>Rijnten</a:t>
            </a:r>
            <a:r>
              <a:rPr lang="de-AT" sz="900" b="0" dirty="0">
                <a:ea typeface="ＭＳ Ｐゴシック" charset="-128"/>
              </a:rPr>
              <a:t>, Doron </a:t>
            </a:r>
            <a:r>
              <a:rPr lang="de-AT" sz="900" b="0" dirty="0" err="1">
                <a:ea typeface="ＭＳ Ｐゴシック" charset="-128"/>
              </a:rPr>
              <a:t>Verstraelen</a:t>
            </a:r>
            <a:r>
              <a:rPr lang="de-AT" sz="900" dirty="0">
                <a:ea typeface="ＭＳ Ｐゴシック" charset="-128"/>
              </a:rPr>
              <a:t> </a:t>
            </a:r>
            <a:r>
              <a:rPr lang="de-DE" sz="900" b="0" dirty="0"/>
              <a:t>(Utrecht </a:t>
            </a:r>
            <a:r>
              <a:rPr lang="de-DE" sz="900" b="0" dirty="0" err="1"/>
              <a:t>Economic</a:t>
            </a:r>
            <a:r>
              <a:rPr lang="de-DE" sz="900" b="0" dirty="0"/>
              <a:t> Board) am 02.02.2017 </a:t>
            </a:r>
          </a:p>
        </p:txBody>
      </p:sp>
      <p:cxnSp>
        <p:nvCxnSpPr>
          <p:cNvPr id="73" name="Straight Connector 30"/>
          <p:cNvCxnSpPr/>
          <p:nvPr/>
        </p:nvCxnSpPr>
        <p:spPr bwMode="auto">
          <a:xfrm flipH="1">
            <a:off x="422843" y="6491210"/>
            <a:ext cx="215900" cy="0"/>
          </a:xfrm>
          <a:prstGeom prst="line">
            <a:avLst/>
          </a:prstGeom>
          <a:solidFill>
            <a:schemeClr val="accent1"/>
          </a:solidFill>
          <a:ln w="31750" cap="flat" cmpd="sng" algn="ctr">
            <a:solidFill>
              <a:schemeClr val="accent5"/>
            </a:solidFill>
            <a:prstDash val="solid"/>
            <a:round/>
            <a:headEnd type="none" w="med" len="med"/>
            <a:tailEnd type="none" w="med" len="med"/>
          </a:ln>
          <a:effectLst/>
        </p:spPr>
      </p:cxnSp>
      <p:sp>
        <p:nvSpPr>
          <p:cNvPr id="22" name="Rechteck 48"/>
          <p:cNvSpPr/>
          <p:nvPr/>
        </p:nvSpPr>
        <p:spPr bwMode="auto">
          <a:xfrm>
            <a:off x="6545157" y="5017982"/>
            <a:ext cx="1247878" cy="128818"/>
          </a:xfrm>
          <a:prstGeom prst="rect">
            <a:avLst/>
          </a:prstGeom>
          <a:noFill/>
          <a:ln w="25400">
            <a:noFill/>
            <a:miter lim="800000"/>
            <a:headEnd/>
            <a:tailEnd/>
          </a:ln>
        </p:spPr>
        <p:txBody>
          <a:bodyPr lIns="0" tIns="0" rIns="0" bIns="0" anchor="t">
            <a:spAutoFit/>
          </a:bodyPr>
          <a:lstStyle/>
          <a:p>
            <a:pPr defTabSz="762000" eaLnBrk="0" hangingPunct="0">
              <a:lnSpc>
                <a:spcPct val="93000"/>
              </a:lnSpc>
              <a:tabLst>
                <a:tab pos="2605088" algn="r"/>
              </a:tabLst>
            </a:pPr>
            <a:r>
              <a:rPr lang="de-DE" sz="900" b="0"/>
              <a:t>Utrecht Central</a:t>
            </a:r>
          </a:p>
        </p:txBody>
      </p:sp>
      <p:sp>
        <p:nvSpPr>
          <p:cNvPr id="23" name="Rechteck 48"/>
          <p:cNvSpPr/>
          <p:nvPr/>
        </p:nvSpPr>
        <p:spPr bwMode="auto">
          <a:xfrm>
            <a:off x="7955297" y="5002222"/>
            <a:ext cx="1434540" cy="128818"/>
          </a:xfrm>
          <a:prstGeom prst="rect">
            <a:avLst/>
          </a:prstGeom>
          <a:noFill/>
          <a:ln w="25400">
            <a:noFill/>
            <a:miter lim="800000"/>
            <a:headEnd/>
            <a:tailEnd/>
          </a:ln>
        </p:spPr>
        <p:txBody>
          <a:bodyPr wrap="square" lIns="0" tIns="0" rIns="0" bIns="0" anchor="t">
            <a:spAutoFit/>
          </a:bodyPr>
          <a:lstStyle/>
          <a:p>
            <a:pPr defTabSz="762000" eaLnBrk="0" hangingPunct="0">
              <a:lnSpc>
                <a:spcPct val="93000"/>
              </a:lnSpc>
              <a:tabLst>
                <a:tab pos="2605088" algn="r"/>
              </a:tabLst>
            </a:pPr>
            <a:r>
              <a:rPr lang="de-DE" sz="900" b="0"/>
              <a:t>Campus Utrecht De </a:t>
            </a:r>
            <a:r>
              <a:rPr lang="de-DE" sz="900" b="0" err="1"/>
              <a:t>Uithof</a:t>
            </a:r>
            <a:endParaRPr lang="de-DE" sz="900" b="0"/>
          </a:p>
        </p:txBody>
      </p:sp>
      <p:sp>
        <p:nvSpPr>
          <p:cNvPr id="30" name="Eine Ecke des Rechtecks schneiden 29"/>
          <p:cNvSpPr/>
          <p:nvPr/>
        </p:nvSpPr>
        <p:spPr bwMode="auto">
          <a:xfrm>
            <a:off x="6545157" y="5244934"/>
            <a:ext cx="2774804" cy="1310063"/>
          </a:xfrm>
          <a:prstGeom prst="snip1Rect">
            <a:avLst/>
          </a:prstGeom>
          <a:solidFill>
            <a:schemeClr val="accent2">
              <a:lumMod val="90000"/>
            </a:schemeClr>
          </a:solidFill>
          <a:ln w="9525" cap="flat" cmpd="sng" algn="ctr">
            <a:noFill/>
            <a:prstDash val="solid"/>
            <a:round/>
            <a:headEnd type="none" w="med" len="med"/>
            <a:tailEnd type="none" w="med" len="med"/>
          </a:ln>
          <a:effectLst/>
        </p:spPr>
        <p:txBody>
          <a:bodyPr vert="horz" wrap="square" lIns="72000" tIns="108000" rIns="0" bIns="72000" numCol="1" rtlCol="0" anchor="b" anchorCtr="0" compatLnSpc="1">
            <a:prstTxWarp prst="textNoShape">
              <a:avLst/>
            </a:prstTxWarp>
            <a:noAutofit/>
          </a:bodyPr>
          <a:lstStyle/>
          <a:p>
            <a:r>
              <a:rPr lang="de-AT" i="1">
                <a:latin typeface="Arial"/>
                <a:cs typeface="Arial"/>
              </a:rPr>
              <a:t>"</a:t>
            </a:r>
            <a:r>
              <a:rPr lang="de-AT" i="1" err="1">
                <a:latin typeface="Arial"/>
                <a:cs typeface="Arial"/>
              </a:rPr>
              <a:t>We</a:t>
            </a:r>
            <a:r>
              <a:rPr lang="de-AT" i="1">
                <a:latin typeface="Arial"/>
                <a:cs typeface="Arial"/>
              </a:rPr>
              <a:t> </a:t>
            </a:r>
            <a:r>
              <a:rPr lang="de-AT" i="1" err="1">
                <a:latin typeface="Arial"/>
                <a:cs typeface="Arial"/>
              </a:rPr>
              <a:t>are</a:t>
            </a:r>
            <a:r>
              <a:rPr lang="de-AT" i="1">
                <a:latin typeface="Arial"/>
                <a:cs typeface="Arial"/>
              </a:rPr>
              <a:t> </a:t>
            </a:r>
            <a:r>
              <a:rPr lang="de-AT" i="1" err="1">
                <a:latin typeface="Arial"/>
                <a:cs typeface="Arial"/>
              </a:rPr>
              <a:t>solving</a:t>
            </a:r>
            <a:r>
              <a:rPr lang="de-AT" i="1">
                <a:latin typeface="Arial"/>
                <a:cs typeface="Arial"/>
              </a:rPr>
              <a:t> </a:t>
            </a:r>
            <a:r>
              <a:rPr lang="de-AT" i="1" err="1">
                <a:latin typeface="Arial"/>
                <a:cs typeface="Arial"/>
              </a:rPr>
              <a:t>problems</a:t>
            </a:r>
            <a:r>
              <a:rPr lang="de-AT" i="1">
                <a:latin typeface="Arial"/>
                <a:cs typeface="Arial"/>
              </a:rPr>
              <a:t> smart, </a:t>
            </a:r>
            <a:r>
              <a:rPr lang="de-AT" i="1" err="1">
                <a:latin typeface="Arial"/>
                <a:cs typeface="Arial"/>
              </a:rPr>
              <a:t>efficient</a:t>
            </a:r>
            <a:r>
              <a:rPr lang="de-AT" i="1">
                <a:latin typeface="Arial"/>
                <a:cs typeface="Arial"/>
              </a:rPr>
              <a:t> and </a:t>
            </a:r>
            <a:r>
              <a:rPr lang="de-AT" i="1" err="1">
                <a:latin typeface="Arial"/>
                <a:cs typeface="Arial"/>
              </a:rPr>
              <a:t>with</a:t>
            </a:r>
            <a:r>
              <a:rPr lang="de-AT" i="1">
                <a:latin typeface="Arial"/>
                <a:cs typeface="Arial"/>
              </a:rPr>
              <a:t> </a:t>
            </a:r>
            <a:r>
              <a:rPr lang="de-AT" i="1" err="1">
                <a:latin typeface="Arial"/>
                <a:cs typeface="Arial"/>
              </a:rPr>
              <a:t>cooperations</a:t>
            </a:r>
            <a:r>
              <a:rPr lang="de-AT" i="1">
                <a:latin typeface="Arial"/>
                <a:cs typeface="Arial"/>
              </a:rPr>
              <a:t>."</a:t>
            </a:r>
          </a:p>
          <a:p>
            <a:pPr algn="r"/>
            <a:endParaRPr lang="de-AT" sz="1100" b="0">
              <a:ea typeface="ＭＳ Ｐゴシック" charset="-128"/>
            </a:endParaRPr>
          </a:p>
          <a:p>
            <a:pPr algn="r"/>
            <a:r>
              <a:rPr lang="de-AT" sz="1100" b="0">
                <a:latin typeface="Arial"/>
                <a:ea typeface="ＭＳ Ｐゴシック"/>
                <a:cs typeface="Arial"/>
              </a:rPr>
              <a:t>Robert </a:t>
            </a:r>
            <a:r>
              <a:rPr lang="de-AT" sz="1100" b="0" err="1">
                <a:latin typeface="Arial"/>
                <a:ea typeface="ＭＳ Ｐゴシック"/>
                <a:cs typeface="Arial"/>
              </a:rPr>
              <a:t>Strijk</a:t>
            </a:r>
            <a:r>
              <a:rPr lang="de-AT" sz="1100" b="0">
                <a:latin typeface="Arial"/>
                <a:cs typeface="Arial"/>
              </a:rPr>
              <a:t>, Regional Minister </a:t>
            </a:r>
            <a:r>
              <a:rPr lang="de-AT" sz="1100" b="0" err="1">
                <a:latin typeface="Arial"/>
                <a:cs typeface="Arial"/>
              </a:rPr>
              <a:t>of</a:t>
            </a:r>
            <a:r>
              <a:rPr lang="de-AT" sz="1100" b="0">
                <a:latin typeface="Arial"/>
                <a:cs typeface="Arial"/>
              </a:rPr>
              <a:t> </a:t>
            </a:r>
            <a:r>
              <a:rPr lang="de-AT" sz="1100" b="0" err="1">
                <a:latin typeface="Arial"/>
                <a:cs typeface="Arial"/>
              </a:rPr>
              <a:t>the</a:t>
            </a:r>
            <a:r>
              <a:rPr lang="de-AT" sz="1100" b="0">
                <a:latin typeface="Arial"/>
                <a:cs typeface="Arial"/>
              </a:rPr>
              <a:t> Province </a:t>
            </a:r>
            <a:r>
              <a:rPr lang="de-AT" sz="1100" b="0" err="1">
                <a:latin typeface="Arial"/>
                <a:cs typeface="Arial"/>
              </a:rPr>
              <a:t>of</a:t>
            </a:r>
            <a:r>
              <a:rPr lang="de-AT" sz="1100" b="0">
                <a:latin typeface="Arial"/>
                <a:cs typeface="Arial"/>
              </a:rPr>
              <a:t> Utrecht</a:t>
            </a:r>
            <a:endParaRPr lang="en-US" sz="1100" b="0">
              <a:latin typeface="Arial"/>
              <a:cs typeface="Arial"/>
            </a:endParaRPr>
          </a:p>
        </p:txBody>
      </p:sp>
      <p:sp>
        <p:nvSpPr>
          <p:cNvPr id="5" name="Textfeld 25">
            <a:extLst>
              <a:ext uri="{FF2B5EF4-FFF2-40B4-BE49-F238E27FC236}">
                <a16:creationId xmlns:a16="http://schemas.microsoft.com/office/drawing/2014/main" id="{5CDD2EB6-ACCE-0353-7FA2-3E32C3A95A00}"/>
              </a:ext>
            </a:extLst>
          </p:cNvPr>
          <p:cNvSpPr txBox="1"/>
          <p:nvPr/>
        </p:nvSpPr>
        <p:spPr>
          <a:xfrm>
            <a:off x="2485893" y="253459"/>
            <a:ext cx="1822935" cy="292388"/>
          </a:xfrm>
          <a:prstGeom prst="rect">
            <a:avLst/>
          </a:prstGeom>
          <a:noFill/>
        </p:spPr>
        <p:txBody>
          <a:bodyPr wrap="none" lIns="91440" tIns="45720" rIns="91440" bIns="45720" rtlCol="0" anchor="t">
            <a:spAutoFit/>
          </a:bodyPr>
          <a:lstStyle/>
          <a:p>
            <a:r>
              <a:rPr lang="de-DE">
                <a:solidFill>
                  <a:srgbClr val="00B050"/>
                </a:solidFill>
                <a:latin typeface="Arial"/>
                <a:cs typeface="Arial"/>
              </a:rPr>
              <a:t>Region </a:t>
            </a:r>
            <a:r>
              <a:rPr lang="de-DE" err="1">
                <a:solidFill>
                  <a:srgbClr val="00B050"/>
                </a:solidFill>
                <a:latin typeface="Arial"/>
                <a:cs typeface="Arial"/>
              </a:rPr>
              <a:t>Zuid</a:t>
            </a:r>
            <a:r>
              <a:rPr lang="de-DE">
                <a:solidFill>
                  <a:srgbClr val="00B050"/>
                </a:solidFill>
                <a:latin typeface="Arial"/>
                <a:cs typeface="Arial"/>
              </a:rPr>
              <a:t>-Holland</a:t>
            </a:r>
            <a:endParaRPr lang="de-DE">
              <a:solidFill>
                <a:srgbClr val="00B050"/>
              </a:solidFill>
              <a:cs typeface="Arial"/>
            </a:endParaRPr>
          </a:p>
        </p:txBody>
      </p:sp>
      <p:sp>
        <p:nvSpPr>
          <p:cNvPr id="7" name="Oval 41">
            <a:extLst>
              <a:ext uri="{FF2B5EF4-FFF2-40B4-BE49-F238E27FC236}">
                <a16:creationId xmlns:a16="http://schemas.microsoft.com/office/drawing/2014/main" id="{823C910F-7B27-50A5-EB5A-55FB517329F3}"/>
              </a:ext>
            </a:extLst>
          </p:cNvPr>
          <p:cNvSpPr>
            <a:spLocks noChangeArrowheads="1"/>
          </p:cNvSpPr>
          <p:nvPr/>
        </p:nvSpPr>
        <p:spPr bwMode="auto">
          <a:xfrm>
            <a:off x="566738" y="281148"/>
            <a:ext cx="252000" cy="252000"/>
          </a:xfrm>
          <a:prstGeom prst="ellipse">
            <a:avLst/>
          </a:prstGeom>
          <a:solidFill>
            <a:schemeClr val="bg2"/>
          </a:solidFill>
          <a:ln w="9525">
            <a:solidFill>
              <a:schemeClr val="bg1"/>
            </a:solidFill>
            <a:round/>
            <a:headEnd/>
            <a:tailEnd/>
          </a:ln>
          <a:effectLst/>
        </p:spPr>
        <p:txBody>
          <a:bodyPr wrap="none" lIns="0" tIns="0" rIns="0" bIns="0" anchor="ctr"/>
          <a:lstStyle/>
          <a:p>
            <a:pPr algn="ctr"/>
            <a:r>
              <a:rPr lang="de-DE" dirty="0">
                <a:solidFill>
                  <a:schemeClr val="bg1"/>
                </a:solidFill>
                <a:cs typeface="Arial"/>
              </a:rPr>
              <a:t>1</a:t>
            </a:r>
          </a:p>
        </p:txBody>
      </p:sp>
      <p:grpSp>
        <p:nvGrpSpPr>
          <p:cNvPr id="6" name="Group 3">
            <a:extLst>
              <a:ext uri="{FF2B5EF4-FFF2-40B4-BE49-F238E27FC236}">
                <a16:creationId xmlns:a16="http://schemas.microsoft.com/office/drawing/2014/main" id="{858FBCE8-D714-1E99-D999-61A69AEBF405}"/>
              </a:ext>
            </a:extLst>
          </p:cNvPr>
          <p:cNvGrpSpPr/>
          <p:nvPr/>
        </p:nvGrpSpPr>
        <p:grpSpPr>
          <a:xfrm>
            <a:off x="423272" y="5991593"/>
            <a:ext cx="1406126" cy="584762"/>
            <a:chOff x="566738" y="5991677"/>
            <a:chExt cx="1406126" cy="584762"/>
          </a:xfrm>
        </p:grpSpPr>
        <p:sp>
          <p:nvSpPr>
            <p:cNvPr id="8" name="LegendText">
              <a:extLst>
                <a:ext uri="{FF2B5EF4-FFF2-40B4-BE49-F238E27FC236}">
                  <a16:creationId xmlns:a16="http://schemas.microsoft.com/office/drawing/2014/main" id="{0C84B5EB-C7D1-163D-F806-609914F638F6}"/>
                </a:ext>
              </a:extLst>
            </p:cNvPr>
            <p:cNvSpPr txBox="1"/>
            <p:nvPr/>
          </p:nvSpPr>
          <p:spPr>
            <a:xfrm>
              <a:off x="865188" y="6437940"/>
              <a:ext cx="1107676"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a:ln>
                    <a:noFill/>
                  </a:ln>
                  <a:solidFill>
                    <a:sysClr val="windowText" lastClr="000000"/>
                  </a:solidFill>
                  <a:effectLst/>
                  <a:uLnTx/>
                  <a:uFillTx/>
                  <a:latin typeface="+mn-lt"/>
                  <a:sym typeface="+mn-lt"/>
                </a:rPr>
                <a:t>EU-27 </a:t>
              </a:r>
              <a:r>
                <a:rPr kumimoji="0" lang="en-US" sz="1000" b="0" i="0" u="none" strike="noStrike" kern="0" cap="none" spc="0" normalizeH="0" baseline="0" noProof="0" err="1">
                  <a:ln>
                    <a:noFill/>
                  </a:ln>
                  <a:solidFill>
                    <a:sysClr val="windowText" lastClr="000000"/>
                  </a:solidFill>
                  <a:effectLst/>
                  <a:uLnTx/>
                  <a:uFillTx/>
                  <a:latin typeface="+mn-lt"/>
                  <a:sym typeface="+mn-lt"/>
                </a:rPr>
                <a:t>Durchschnitt</a:t>
              </a:r>
              <a:endParaRPr kumimoji="0" lang="en-US" sz="1000" b="0" i="0" u="none" strike="noStrike" kern="0" cap="none" spc="0" normalizeH="0" baseline="0" noProof="0">
                <a:ln>
                  <a:noFill/>
                </a:ln>
                <a:solidFill>
                  <a:sysClr val="windowText" lastClr="000000"/>
                </a:solidFill>
                <a:effectLst/>
                <a:uLnTx/>
                <a:uFillTx/>
                <a:latin typeface="+mn-lt"/>
                <a:sym typeface="+mn-lt"/>
              </a:endParaRPr>
            </a:p>
          </p:txBody>
        </p:sp>
        <p:sp>
          <p:nvSpPr>
            <p:cNvPr id="10" name="LegendText">
              <a:extLst>
                <a:ext uri="{FF2B5EF4-FFF2-40B4-BE49-F238E27FC236}">
                  <a16:creationId xmlns:a16="http://schemas.microsoft.com/office/drawing/2014/main" id="{76E2DA2B-8B13-B701-1D40-0C4F0332F7BA}"/>
                </a:ext>
              </a:extLst>
            </p:cNvPr>
            <p:cNvSpPr txBox="1"/>
            <p:nvPr/>
          </p:nvSpPr>
          <p:spPr>
            <a:xfrm>
              <a:off x="865188" y="5991677"/>
              <a:ext cx="729367"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en-US" sz="1000" b="0" kern="0">
                  <a:solidFill>
                    <a:sysClr val="windowText" lastClr="000000"/>
                  </a:solidFill>
                  <a:latin typeface="+mn-lt"/>
                  <a:sym typeface="+mn-lt"/>
                </a:rPr>
                <a:t>Utrecht 2022</a:t>
              </a:r>
              <a:endParaRPr kumimoji="0" lang="en-US" sz="1000" b="0" i="0" u="none" strike="noStrike" kern="0" cap="none" spc="0" normalizeH="0" baseline="0" noProof="0">
                <a:ln>
                  <a:noFill/>
                </a:ln>
                <a:solidFill>
                  <a:sysClr val="windowText" lastClr="000000"/>
                </a:solidFill>
                <a:effectLst/>
                <a:uLnTx/>
                <a:uFillTx/>
                <a:latin typeface="+mn-lt"/>
                <a:sym typeface="+mn-lt"/>
              </a:endParaRPr>
            </a:p>
          </p:txBody>
        </p:sp>
        <p:cxnSp>
          <p:nvCxnSpPr>
            <p:cNvPr id="11" name="Straight Connector 30">
              <a:extLst>
                <a:ext uri="{FF2B5EF4-FFF2-40B4-BE49-F238E27FC236}">
                  <a16:creationId xmlns:a16="http://schemas.microsoft.com/office/drawing/2014/main" id="{E6765CC3-7126-4A76-4AD3-CD4099AF2E70}"/>
                </a:ext>
              </a:extLst>
            </p:cNvPr>
            <p:cNvCxnSpPr/>
            <p:nvPr/>
          </p:nvCxnSpPr>
          <p:spPr bwMode="auto">
            <a:xfrm flipH="1">
              <a:off x="566738" y="6063235"/>
              <a:ext cx="215900" cy="0"/>
            </a:xfrm>
            <a:prstGeom prst="line">
              <a:avLst/>
            </a:prstGeom>
            <a:solidFill>
              <a:schemeClr val="accent1"/>
            </a:solidFill>
            <a:ln w="31750" cap="flat" cmpd="sng" algn="ctr">
              <a:solidFill>
                <a:schemeClr val="bg2"/>
              </a:solidFill>
              <a:prstDash val="solid"/>
              <a:round/>
              <a:headEnd type="none" w="med" len="med"/>
              <a:tailEnd type="none" w="med" len="med"/>
            </a:ln>
            <a:effectLst/>
          </p:spPr>
        </p:cxnSp>
        <p:sp>
          <p:nvSpPr>
            <p:cNvPr id="12" name="LegendText">
              <a:extLst>
                <a:ext uri="{FF2B5EF4-FFF2-40B4-BE49-F238E27FC236}">
                  <a16:creationId xmlns:a16="http://schemas.microsoft.com/office/drawing/2014/main" id="{073EA100-0247-99CE-A82E-2FA97E28799D}"/>
                </a:ext>
              </a:extLst>
            </p:cNvPr>
            <p:cNvSpPr txBox="1"/>
            <p:nvPr/>
          </p:nvSpPr>
          <p:spPr>
            <a:xfrm>
              <a:off x="865188" y="6221449"/>
              <a:ext cx="1041952"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a:ln>
                    <a:noFill/>
                  </a:ln>
                  <a:solidFill>
                    <a:sysClr val="windowText" lastClr="000000"/>
                  </a:solidFill>
                  <a:effectLst/>
                  <a:uLnTx/>
                  <a:uFillTx/>
                  <a:latin typeface="+mn-lt"/>
                  <a:sym typeface="+mn-lt"/>
                </a:rPr>
                <a:t>Zuid-Holland 2022</a:t>
              </a:r>
            </a:p>
          </p:txBody>
        </p:sp>
        <p:cxnSp>
          <p:nvCxnSpPr>
            <p:cNvPr id="13" name="Straight Connector 30">
              <a:extLst>
                <a:ext uri="{FF2B5EF4-FFF2-40B4-BE49-F238E27FC236}">
                  <a16:creationId xmlns:a16="http://schemas.microsoft.com/office/drawing/2014/main" id="{148A8351-4E7D-5A6A-087B-7D3C27827563}"/>
                </a:ext>
              </a:extLst>
            </p:cNvPr>
            <p:cNvCxnSpPr/>
            <p:nvPr/>
          </p:nvCxnSpPr>
          <p:spPr bwMode="auto">
            <a:xfrm flipH="1">
              <a:off x="566738" y="6293007"/>
              <a:ext cx="215900" cy="0"/>
            </a:xfrm>
            <a:prstGeom prst="line">
              <a:avLst/>
            </a:prstGeom>
            <a:solidFill>
              <a:schemeClr val="accent1"/>
            </a:solidFill>
            <a:ln w="31750" cap="flat" cmpd="sng" algn="ctr">
              <a:solidFill>
                <a:schemeClr val="bg2">
                  <a:lumMod val="75000"/>
                </a:schemeClr>
              </a:solidFill>
              <a:prstDash val="solid"/>
              <a:round/>
              <a:headEnd type="none" w="med" len="med"/>
              <a:tailEnd type="none" w="med" len="med"/>
            </a:ln>
            <a:effectLst/>
          </p:spPr>
        </p:cxnSp>
      </p:grpSp>
    </p:spTree>
    <p:extLst>
      <p:ext uri="{BB962C8B-B14F-4D97-AF65-F5344CB8AC3E}">
        <p14:creationId xmlns:p14="http://schemas.microsoft.com/office/powerpoint/2010/main" val="14159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Nr. 1: Utrecht versteht sich als schlagendes Herz einer gesunden Gesellschaft  – mit konsequenter Crossover-Strategie …</a:t>
            </a:r>
          </a:p>
        </p:txBody>
      </p:sp>
      <p:sp>
        <p:nvSpPr>
          <p:cNvPr id="10" name="Textfeld 9"/>
          <p:cNvSpPr txBox="1"/>
          <p:nvPr/>
        </p:nvSpPr>
        <p:spPr>
          <a:xfrm>
            <a:off x="818738" y="253460"/>
            <a:ext cx="1383712" cy="292388"/>
          </a:xfrm>
          <a:prstGeom prst="rect">
            <a:avLst/>
          </a:prstGeom>
          <a:noFill/>
        </p:spPr>
        <p:txBody>
          <a:bodyPr wrap="none" rtlCol="0">
            <a:spAutoFit/>
          </a:bodyPr>
          <a:lstStyle/>
          <a:p>
            <a:r>
              <a:rPr lang="de-DE">
                <a:solidFill>
                  <a:schemeClr val="bg2"/>
                </a:solidFill>
              </a:rPr>
              <a:t>Region Utrecht</a:t>
            </a:r>
          </a:p>
        </p:txBody>
      </p:sp>
      <p:sp>
        <p:nvSpPr>
          <p:cNvPr id="11" name="TextBox 9"/>
          <p:cNvSpPr txBox="1"/>
          <p:nvPr/>
        </p:nvSpPr>
        <p:spPr>
          <a:xfrm>
            <a:off x="566739" y="6719501"/>
            <a:ext cx="8609034" cy="138499"/>
          </a:xfrm>
          <a:prstGeom prst="rect">
            <a:avLst/>
          </a:prstGeom>
          <a:noFill/>
        </p:spPr>
        <p:txBody>
          <a:bodyPr vert="horz" wrap="square" lIns="0" tIns="0" rIns="0" bIns="0" rtlCol="0" anchor="b" anchorCtr="0">
            <a:spAutoFit/>
          </a:bodyPr>
          <a:lstStyle/>
          <a:p>
            <a:pPr marL="419100" indent="-419100"/>
            <a:r>
              <a:rPr lang="de-DE" sz="900" b="0">
                <a:latin typeface="Arial"/>
                <a:cs typeface="Arial"/>
              </a:rPr>
              <a:t>Quelle: Präsentation des RCI 2022 der Europäischen </a:t>
            </a:r>
            <a:r>
              <a:rPr lang="de-DE" sz="900" b="0" err="1">
                <a:latin typeface="Arial"/>
                <a:cs typeface="Arial"/>
              </a:rPr>
              <a:t>Kommision</a:t>
            </a:r>
            <a:r>
              <a:rPr lang="de-DE" sz="900" b="0">
                <a:latin typeface="Arial"/>
                <a:cs typeface="Arial"/>
              </a:rPr>
              <a:t> am 27.3. in Brüssel; </a:t>
            </a:r>
            <a:r>
              <a:rPr lang="de-DE" sz="900" b="0" err="1">
                <a:latin typeface="Arial"/>
                <a:cs typeface="Arial"/>
              </a:rPr>
              <a:t>hoeffingersolutions</a:t>
            </a:r>
            <a:r>
              <a:rPr lang="de-DE" sz="900" b="0">
                <a:latin typeface="Arial"/>
                <a:cs typeface="Arial"/>
              </a:rPr>
              <a:t> </a:t>
            </a:r>
            <a:endParaRPr lang="de-DE" sz="900" b="0">
              <a:cs typeface="Arial"/>
            </a:endParaRPr>
          </a:p>
        </p:txBody>
      </p:sp>
      <p:sp>
        <p:nvSpPr>
          <p:cNvPr id="15" name="Freeform 4"/>
          <p:cNvSpPr>
            <a:spLocks/>
          </p:cNvSpPr>
          <p:nvPr/>
        </p:nvSpPr>
        <p:spPr bwMode="auto">
          <a:xfrm>
            <a:off x="4954369" y="2382776"/>
            <a:ext cx="365129" cy="3973402"/>
          </a:xfrm>
          <a:custGeom>
            <a:avLst/>
            <a:gdLst>
              <a:gd name="T0" fmla="*/ 0 w 233"/>
              <a:gd name="T1" fmla="*/ 1392 h 1904"/>
              <a:gd name="T2" fmla="*/ 1552 w 233"/>
              <a:gd name="T3" fmla="*/ 1392 h 1904"/>
              <a:gd name="T4" fmla="*/ 1920 w 233"/>
              <a:gd name="T5" fmla="*/ 696 h 1904"/>
              <a:gd name="T6" fmla="*/ 1552 w 233"/>
              <a:gd name="T7" fmla="*/ 0 h 1904"/>
              <a:gd name="T8" fmla="*/ 0 w 233"/>
              <a:gd name="T9" fmla="*/ 0 h 1904"/>
              <a:gd name="T10" fmla="*/ 0 w 233"/>
              <a:gd name="T11" fmla="*/ 1392 h 1904"/>
              <a:gd name="T12" fmla="*/ 0 60000 65536"/>
              <a:gd name="T13" fmla="*/ 0 60000 65536"/>
              <a:gd name="T14" fmla="*/ 0 60000 65536"/>
              <a:gd name="T15" fmla="*/ 0 60000 65536"/>
              <a:gd name="T16" fmla="*/ 0 60000 65536"/>
              <a:gd name="T17" fmla="*/ 0 60000 65536"/>
              <a:gd name="T18" fmla="*/ 0 w 233"/>
              <a:gd name="T19" fmla="*/ 0 h 1904"/>
              <a:gd name="T20" fmla="*/ 1920 w 233"/>
              <a:gd name="T21" fmla="*/ 1392 h 1904"/>
            </a:gdLst>
            <a:ahLst/>
            <a:cxnLst>
              <a:cxn ang="T12">
                <a:pos x="T0" y="T1"/>
              </a:cxn>
              <a:cxn ang="T13">
                <a:pos x="T2" y="T3"/>
              </a:cxn>
              <a:cxn ang="T14">
                <a:pos x="T4" y="T5"/>
              </a:cxn>
              <a:cxn ang="T15">
                <a:pos x="T6" y="T7"/>
              </a:cxn>
              <a:cxn ang="T16">
                <a:pos x="T8" y="T9"/>
              </a:cxn>
              <a:cxn ang="T17">
                <a:pos x="T10" y="T11"/>
              </a:cxn>
            </a:cxnLst>
            <a:rect l="T18" t="T19" r="T20" b="T21"/>
            <a:pathLst>
              <a:path w="233" h="1904">
                <a:moveTo>
                  <a:pt x="0" y="1904"/>
                </a:moveTo>
                <a:lnTo>
                  <a:pt x="233" y="953"/>
                </a:lnTo>
                <a:lnTo>
                  <a:pt x="0" y="0"/>
                </a:lnTo>
              </a:path>
            </a:pathLst>
          </a:custGeom>
          <a:solidFill>
            <a:schemeClr val="bg1"/>
          </a:solidFill>
          <a:ln w="19050" cmpd="sng">
            <a:solidFill>
              <a:schemeClr val="bg2"/>
            </a:solidFill>
            <a:prstDash val="solid"/>
            <a:round/>
            <a:headEnd/>
            <a:tailEnd/>
          </a:ln>
        </p:spPr>
        <p:txBody>
          <a:bodyPr/>
          <a:lstStyle/>
          <a:p>
            <a:endParaRPr lang="de-DE"/>
          </a:p>
        </p:txBody>
      </p:sp>
      <p:sp>
        <p:nvSpPr>
          <p:cNvPr id="16" name="Inhaltsplatzhalter 13"/>
          <p:cNvSpPr txBox="1">
            <a:spLocks/>
          </p:cNvSpPr>
          <p:nvPr/>
        </p:nvSpPr>
        <p:spPr bwMode="auto">
          <a:xfrm>
            <a:off x="5364103" y="2852106"/>
            <a:ext cx="3970396" cy="3492673"/>
          </a:xfrm>
          <a:prstGeom prst="rect">
            <a:avLst/>
          </a:prstGeom>
          <a:noFill/>
          <a:ln w="9525">
            <a:noFill/>
            <a:miter lim="800000"/>
            <a:headEnd/>
            <a:tailEnd/>
          </a:ln>
          <a:effectLst/>
        </p:spPr>
        <p:txBody>
          <a:bodyPr vert="horz" wrap="square" lIns="0" tIns="108000" rIns="0" bIns="0" numCol="1" anchor="ctr" anchorCtr="0" compatLnSpc="1">
            <a:prstTxWarp prst="textNoShape">
              <a:avLst/>
            </a:prstTxWarp>
            <a:spAutoFit/>
          </a:bodyPr>
          <a:lstStyle/>
          <a:p>
            <a:pPr marL="168275" lvl="1" indent="-166370" defTabSz="952500">
              <a:lnSpc>
                <a:spcPct val="90000"/>
              </a:lnSpc>
              <a:spcBef>
                <a:spcPts val="400"/>
              </a:spcBef>
              <a:buClr>
                <a:schemeClr val="hlink"/>
              </a:buClr>
              <a:buFont typeface="Wingdings,Sans-Serif" pitchFamily="2" charset="2"/>
              <a:buChar char="§"/>
              <a:defRPr/>
            </a:pPr>
            <a:r>
              <a:rPr lang="de-DE" b="0" kern="0" dirty="0">
                <a:latin typeface="Arial"/>
                <a:cs typeface="Arial"/>
              </a:rPr>
              <a:t>1,3 Mio. Einwohner – </a:t>
            </a:r>
            <a:r>
              <a:rPr lang="de-DE" kern="0" dirty="0">
                <a:latin typeface="Arial"/>
                <a:cs typeface="Arial"/>
              </a:rPr>
              <a:t>Kleinste und älteste Provinz der Niederlande</a:t>
            </a:r>
            <a:endParaRPr lang="en-US" kern="0" dirty="0">
              <a:cs typeface="Arial"/>
            </a:endParaRPr>
          </a:p>
          <a:p>
            <a:pPr marL="168275" lvl="1" indent="-166370" defTabSz="952500">
              <a:lnSpc>
                <a:spcPct val="90000"/>
              </a:lnSpc>
              <a:spcBef>
                <a:spcPts val="400"/>
              </a:spcBef>
              <a:buClr>
                <a:schemeClr val="hlink"/>
              </a:buClr>
              <a:buFont typeface="Wingdings,Sans-Serif" pitchFamily="2" charset="2"/>
              <a:buChar char="§"/>
              <a:defRPr/>
            </a:pPr>
            <a:r>
              <a:rPr lang="de-DE" kern="0" dirty="0">
                <a:latin typeface="Arial"/>
                <a:cs typeface="Arial"/>
              </a:rPr>
              <a:t>Höchstes BIP/Kopf</a:t>
            </a:r>
            <a:r>
              <a:rPr lang="de-DE" b="0" kern="0" dirty="0">
                <a:latin typeface="Arial"/>
                <a:cs typeface="Arial"/>
              </a:rPr>
              <a:t> in den Niederlanden</a:t>
            </a:r>
            <a:endParaRPr lang="en-US" b="0" kern="0" dirty="0">
              <a:latin typeface="Arial"/>
              <a:cs typeface="Arial"/>
            </a:endParaRPr>
          </a:p>
          <a:p>
            <a:pPr marL="168275" lvl="1" indent="-166370" defTabSz="952500">
              <a:lnSpc>
                <a:spcPct val="90000"/>
              </a:lnSpc>
              <a:spcBef>
                <a:spcPts val="400"/>
              </a:spcBef>
              <a:buClr>
                <a:schemeClr val="hlink"/>
              </a:buClr>
              <a:buFont typeface="Wingdings,Sans-Serif" pitchFamily="2" charset="2"/>
              <a:buChar char="§"/>
              <a:defRPr/>
            </a:pPr>
            <a:r>
              <a:rPr lang="de-DE" b="0" kern="0" dirty="0">
                <a:latin typeface="Arial"/>
                <a:cs typeface="Arial"/>
              </a:rPr>
              <a:t>Eine der am </a:t>
            </a:r>
            <a:r>
              <a:rPr lang="de-DE" kern="0" dirty="0">
                <a:latin typeface="Arial"/>
                <a:cs typeface="Arial"/>
              </a:rPr>
              <a:t>dichtesten besiedelten Regionen</a:t>
            </a:r>
            <a:r>
              <a:rPr lang="de-DE" b="0" kern="0" dirty="0">
                <a:latin typeface="Arial"/>
                <a:cs typeface="Arial"/>
              </a:rPr>
              <a:t> in Holland -- einzigartige Kombination von urbanem Lebensraum und Natur</a:t>
            </a:r>
            <a:endParaRPr lang="de-AT" dirty="0"/>
          </a:p>
          <a:p>
            <a:pPr marL="171450" lvl="1" indent="-169545" defTabSz="952500">
              <a:lnSpc>
                <a:spcPct val="93000"/>
              </a:lnSpc>
              <a:spcBef>
                <a:spcPts val="300"/>
              </a:spcBef>
              <a:buClr>
                <a:schemeClr val="hlink"/>
              </a:buClr>
              <a:buFont typeface="Wingdings" pitchFamily="2" charset="2"/>
              <a:buChar char="§"/>
              <a:defRPr/>
            </a:pPr>
            <a:r>
              <a:rPr lang="de-AT" altLang="de-DE" kern="0" dirty="0">
                <a:latin typeface="Arial"/>
                <a:cs typeface="Arial"/>
              </a:rPr>
              <a:t>Kooperationsansatz der TRIPLE-HELIX</a:t>
            </a:r>
            <a:r>
              <a:rPr lang="de-AT" altLang="de-DE" b="0" kern="0" dirty="0">
                <a:latin typeface="Arial"/>
                <a:cs typeface="Arial"/>
              </a:rPr>
              <a:t>: PUBLIC/PRIVATE-/KNOWLEDGE INSTITUTIONS</a:t>
            </a:r>
          </a:p>
          <a:p>
            <a:pPr marL="171450" lvl="1" indent="-169545" defTabSz="952500">
              <a:lnSpc>
                <a:spcPct val="93000"/>
              </a:lnSpc>
              <a:spcBef>
                <a:spcPts val="300"/>
              </a:spcBef>
              <a:buClr>
                <a:schemeClr val="hlink"/>
              </a:buClr>
              <a:buFont typeface="Wingdings,Sans-Serif" pitchFamily="2" charset="2"/>
              <a:buChar char="§"/>
              <a:defRPr/>
            </a:pPr>
            <a:r>
              <a:rPr lang="de-AT" kern="0" dirty="0">
                <a:latin typeface="Arial"/>
                <a:cs typeface="Arial"/>
              </a:rPr>
              <a:t>Fokus</a:t>
            </a:r>
            <a:r>
              <a:rPr lang="de-AT" b="0" kern="0" dirty="0">
                <a:latin typeface="Arial"/>
                <a:cs typeface="Arial"/>
              </a:rPr>
              <a:t>: </a:t>
            </a:r>
            <a:r>
              <a:rPr lang="de-AT" kern="0" dirty="0">
                <a:latin typeface="Arial"/>
                <a:cs typeface="Arial"/>
              </a:rPr>
              <a:t>Konzentration auf die eigenen Stärken </a:t>
            </a:r>
            <a:r>
              <a:rPr lang="de-AT" b="0" kern="0" dirty="0">
                <a:latin typeface="Arial"/>
                <a:cs typeface="Arial"/>
              </a:rPr>
              <a:t>und auf das tatsächliche Handeln ("</a:t>
            </a:r>
            <a:r>
              <a:rPr lang="de-AT" b="0" kern="0" dirty="0" err="1">
                <a:latin typeface="Arial"/>
                <a:cs typeface="Arial"/>
              </a:rPr>
              <a:t>Others</a:t>
            </a:r>
            <a:r>
              <a:rPr lang="de-AT" b="0" kern="0" dirty="0">
                <a:latin typeface="Arial"/>
                <a:cs typeface="Arial"/>
              </a:rPr>
              <a:t> </a:t>
            </a:r>
            <a:r>
              <a:rPr lang="de-AT" b="0" kern="0" dirty="0" err="1">
                <a:latin typeface="Arial"/>
                <a:cs typeface="Arial"/>
              </a:rPr>
              <a:t>are</a:t>
            </a:r>
            <a:r>
              <a:rPr lang="de-AT" b="0" kern="0" dirty="0">
                <a:latin typeface="Arial"/>
                <a:cs typeface="Arial"/>
              </a:rPr>
              <a:t> </a:t>
            </a:r>
            <a:r>
              <a:rPr lang="de-AT" b="0" kern="0" dirty="0" err="1">
                <a:latin typeface="Arial"/>
                <a:cs typeface="Arial"/>
              </a:rPr>
              <a:t>better</a:t>
            </a:r>
            <a:r>
              <a:rPr lang="de-AT" b="0" kern="0" dirty="0">
                <a:latin typeface="Arial"/>
                <a:cs typeface="Arial"/>
              </a:rPr>
              <a:t> in </a:t>
            </a:r>
            <a:r>
              <a:rPr lang="de-AT" b="0" kern="0" dirty="0" err="1">
                <a:latin typeface="Arial"/>
                <a:cs typeface="Arial"/>
              </a:rPr>
              <a:t>telling</a:t>
            </a:r>
            <a:r>
              <a:rPr lang="de-AT" b="0" kern="0" dirty="0">
                <a:latin typeface="Arial"/>
                <a:cs typeface="Arial"/>
              </a:rPr>
              <a:t> </a:t>
            </a:r>
            <a:r>
              <a:rPr lang="de-AT" b="0" kern="0" dirty="0" err="1">
                <a:latin typeface="Arial"/>
                <a:cs typeface="Arial"/>
              </a:rPr>
              <a:t>stories</a:t>
            </a:r>
            <a:r>
              <a:rPr lang="de-AT" b="0" kern="0" dirty="0">
                <a:latin typeface="Arial"/>
                <a:cs typeface="Arial"/>
              </a:rPr>
              <a:t>")</a:t>
            </a:r>
            <a:endParaRPr lang="en-US" b="0" kern="0" dirty="0">
              <a:latin typeface="Arial"/>
              <a:cs typeface="Arial"/>
            </a:endParaRPr>
          </a:p>
          <a:p>
            <a:pPr marL="171450" lvl="1" indent="-169545" defTabSz="952500">
              <a:lnSpc>
                <a:spcPct val="93000"/>
              </a:lnSpc>
              <a:spcBef>
                <a:spcPts val="300"/>
              </a:spcBef>
              <a:buClr>
                <a:schemeClr val="hlink"/>
              </a:buClr>
              <a:buFont typeface="Wingdings" pitchFamily="2" charset="2"/>
              <a:buChar char="§"/>
              <a:defRPr/>
            </a:pPr>
            <a:r>
              <a:rPr lang="de-AT" altLang="de-DE" kern="0" dirty="0">
                <a:latin typeface="Arial"/>
                <a:cs typeface="Arial"/>
              </a:rPr>
              <a:t>Abkehr von konventioneller </a:t>
            </a:r>
            <a:r>
              <a:rPr lang="de-AT" altLang="de-DE" kern="0" dirty="0" err="1">
                <a:latin typeface="Arial"/>
                <a:cs typeface="Arial"/>
              </a:rPr>
              <a:t>Sektorpolitik</a:t>
            </a:r>
            <a:r>
              <a:rPr lang="de-AT" altLang="de-DE" kern="0" dirty="0">
                <a:latin typeface="Arial"/>
                <a:cs typeface="Arial"/>
              </a:rPr>
              <a:t> </a:t>
            </a:r>
            <a:r>
              <a:rPr lang="de-AT" altLang="de-DE" b="0" kern="0" dirty="0">
                <a:latin typeface="Arial"/>
                <a:cs typeface="Arial"/>
              </a:rPr>
              <a:t>("Silos") - Neues Verständnis: Orientierung an den "Grand </a:t>
            </a:r>
            <a:r>
              <a:rPr lang="de-AT" altLang="de-DE" b="0" kern="0" dirty="0" err="1">
                <a:latin typeface="Arial"/>
                <a:cs typeface="Arial"/>
              </a:rPr>
              <a:t>Societal</a:t>
            </a:r>
            <a:r>
              <a:rPr lang="de-AT" altLang="de-DE" b="0" kern="0" dirty="0">
                <a:latin typeface="Arial"/>
                <a:cs typeface="Arial"/>
              </a:rPr>
              <a:t> Challenges" – HEALTHCARE; SUSTAINABILITY; RAPID DIGITALIZATION</a:t>
            </a:r>
          </a:p>
          <a:p>
            <a:pPr marL="171450" lvl="1" indent="-169545" defTabSz="952500">
              <a:lnSpc>
                <a:spcPct val="93000"/>
              </a:lnSpc>
              <a:spcBef>
                <a:spcPts val="300"/>
              </a:spcBef>
              <a:buClr>
                <a:schemeClr val="hlink"/>
              </a:buClr>
              <a:buFont typeface="Wingdings" pitchFamily="2" charset="2"/>
              <a:buChar char="§"/>
              <a:defRPr/>
            </a:pPr>
            <a:r>
              <a:rPr lang="de-AT" altLang="de-DE" b="0" kern="0" dirty="0">
                <a:latin typeface="Arial"/>
                <a:cs typeface="Arial"/>
              </a:rPr>
              <a:t>Formulierung und konsequente Verfolgung einer </a:t>
            </a:r>
            <a:r>
              <a:rPr lang="de-AT" altLang="de-DE" kern="0" dirty="0">
                <a:latin typeface="Arial"/>
                <a:cs typeface="Arial"/>
              </a:rPr>
              <a:t>CROSS-SECTORAL STRATEGY</a:t>
            </a:r>
          </a:p>
        </p:txBody>
      </p:sp>
      <p:sp>
        <p:nvSpPr>
          <p:cNvPr id="17" name="Rectangle 18"/>
          <p:cNvSpPr>
            <a:spLocks noChangeArrowheads="1"/>
          </p:cNvSpPr>
          <p:nvPr>
            <p:custDataLst>
              <p:tags r:id="rId1"/>
            </p:custDataLst>
          </p:nvPr>
        </p:nvSpPr>
        <p:spPr bwMode="auto">
          <a:xfrm>
            <a:off x="5364104" y="2392645"/>
            <a:ext cx="3970395" cy="466725"/>
          </a:xfrm>
          <a:prstGeom prst="rect">
            <a:avLst/>
          </a:prstGeom>
          <a:solidFill>
            <a:schemeClr val="bg1"/>
          </a:solidFill>
          <a:ln w="12700">
            <a:solidFill>
              <a:schemeClr val="folHlink"/>
            </a:solidFill>
            <a:miter lim="800000"/>
            <a:headEnd/>
            <a:tailEnd/>
          </a:ln>
        </p:spPr>
        <p:txBody>
          <a:bodyPr lIns="72000" tIns="0" rIns="0" bIns="0" anchor="ctr"/>
          <a:lstStyle/>
          <a:p>
            <a:pPr defTabSz="762000" eaLnBrk="0" hangingPunct="0"/>
            <a:r>
              <a:rPr lang="de-DE">
                <a:solidFill>
                  <a:schemeClr val="folHlink"/>
                </a:solidFill>
                <a:latin typeface="Arial"/>
                <a:ea typeface="ＭＳ Ｐゴシック"/>
                <a:cs typeface="Arial"/>
              </a:rPr>
              <a:t>Charakteristika -- Wichtigste Erkenntnisse</a:t>
            </a:r>
            <a:endParaRPr lang="en-US">
              <a:solidFill>
                <a:schemeClr val="folHlink"/>
              </a:solidFill>
              <a:cs typeface="Arial" charset="0"/>
            </a:endParaRPr>
          </a:p>
        </p:txBody>
      </p:sp>
      <p:sp>
        <p:nvSpPr>
          <p:cNvPr id="18" name="Eine Ecke des Rechtecks schneiden 17"/>
          <p:cNvSpPr/>
          <p:nvPr/>
        </p:nvSpPr>
        <p:spPr bwMode="auto">
          <a:xfrm>
            <a:off x="577623" y="4526886"/>
            <a:ext cx="4299177" cy="754545"/>
          </a:xfrm>
          <a:prstGeom prst="snip1Rect">
            <a:avLst/>
          </a:prstGeom>
          <a:solidFill>
            <a:schemeClr val="accent2">
              <a:lumMod val="90000"/>
            </a:schemeClr>
          </a:solidFill>
          <a:ln w="9525" cap="flat" cmpd="sng" algn="ctr">
            <a:noFill/>
            <a:prstDash val="solid"/>
            <a:round/>
            <a:headEnd type="none" w="med" len="med"/>
            <a:tailEnd type="none" w="med" len="med"/>
          </a:ln>
          <a:effectLst/>
        </p:spPr>
        <p:txBody>
          <a:bodyPr vert="horz" wrap="square" lIns="72000" tIns="0" rIns="0" bIns="72000" numCol="1" rtlCol="0" anchor="ctr" anchorCtr="0" compatLnSpc="1">
            <a:prstTxWarp prst="textNoShape">
              <a:avLst/>
            </a:prstTxWarp>
            <a:noAutofit/>
          </a:bodyPr>
          <a:lstStyle/>
          <a:p>
            <a:r>
              <a:rPr lang="de-AT" i="1">
                <a:latin typeface="Arial"/>
                <a:cs typeface="Arial"/>
              </a:rPr>
              <a:t>"In Utrecht </a:t>
            </a:r>
            <a:r>
              <a:rPr lang="de-AT" i="1" err="1">
                <a:latin typeface="Arial"/>
                <a:cs typeface="Arial"/>
              </a:rPr>
              <a:t>we</a:t>
            </a:r>
            <a:r>
              <a:rPr lang="de-AT" i="1">
                <a:latin typeface="Arial"/>
                <a:cs typeface="Arial"/>
              </a:rPr>
              <a:t> </a:t>
            </a:r>
            <a:r>
              <a:rPr lang="de-AT" i="1" err="1">
                <a:latin typeface="Arial"/>
                <a:cs typeface="Arial"/>
              </a:rPr>
              <a:t>believe</a:t>
            </a:r>
            <a:r>
              <a:rPr lang="de-AT" i="1">
                <a:latin typeface="Arial"/>
                <a:cs typeface="Arial"/>
              </a:rPr>
              <a:t> in </a:t>
            </a:r>
            <a:r>
              <a:rPr lang="de-AT" i="1" err="1">
                <a:latin typeface="Arial"/>
                <a:cs typeface="Arial"/>
              </a:rPr>
              <a:t>the</a:t>
            </a:r>
            <a:r>
              <a:rPr lang="de-AT" i="1">
                <a:latin typeface="Arial"/>
                <a:cs typeface="Arial"/>
              </a:rPr>
              <a:t> power </a:t>
            </a:r>
            <a:r>
              <a:rPr lang="de-AT" i="1" err="1">
                <a:latin typeface="Arial"/>
                <a:cs typeface="Arial"/>
              </a:rPr>
              <a:t>of</a:t>
            </a:r>
            <a:r>
              <a:rPr lang="de-AT" i="1">
                <a:latin typeface="Arial"/>
                <a:cs typeface="Arial"/>
              </a:rPr>
              <a:t> international </a:t>
            </a:r>
            <a:r>
              <a:rPr lang="de-AT" i="1" err="1">
                <a:latin typeface="Arial"/>
                <a:cs typeface="Arial"/>
              </a:rPr>
              <a:t>cooperation</a:t>
            </a:r>
            <a:r>
              <a:rPr lang="ru-RU" i="1">
                <a:latin typeface="Arial"/>
                <a:cs typeface="Arial"/>
              </a:rPr>
              <a:t>"</a:t>
            </a:r>
            <a:endParaRPr lang="de-AT" i="1">
              <a:cs typeface="Arial" charset="0"/>
            </a:endParaRPr>
          </a:p>
          <a:p>
            <a:pPr algn="r"/>
            <a:r>
              <a:rPr lang="de-AT" sz="1100" b="0" err="1">
                <a:latin typeface="Arial"/>
                <a:cs typeface="Arial"/>
              </a:rPr>
              <a:t>Lidewij</a:t>
            </a:r>
            <a:r>
              <a:rPr lang="de-AT" sz="1100" b="0">
                <a:latin typeface="Arial"/>
                <a:cs typeface="Arial"/>
              </a:rPr>
              <a:t> de Haas, Country </a:t>
            </a:r>
            <a:r>
              <a:rPr lang="de-AT" sz="1100" b="0" err="1">
                <a:latin typeface="Arial"/>
                <a:cs typeface="Arial"/>
              </a:rPr>
              <a:t>Director</a:t>
            </a:r>
            <a:r>
              <a:rPr lang="de-AT" sz="1100" b="0">
                <a:latin typeface="Arial"/>
                <a:cs typeface="Arial"/>
              </a:rPr>
              <a:t> at Arcadis </a:t>
            </a:r>
            <a:r>
              <a:rPr lang="de-AT" sz="1100" b="0" err="1">
                <a:latin typeface="Arial"/>
                <a:cs typeface="Arial"/>
              </a:rPr>
              <a:t>Nederland</a:t>
            </a:r>
            <a:r>
              <a:rPr lang="de-AT" sz="1100" b="0">
                <a:latin typeface="Arial"/>
                <a:cs typeface="Arial"/>
              </a:rPr>
              <a:t> BV</a:t>
            </a:r>
            <a:endParaRPr lang="en-US" sz="1100" b="0">
              <a:latin typeface="Arial"/>
              <a:cs typeface="Arial"/>
            </a:endParaRPr>
          </a:p>
        </p:txBody>
      </p:sp>
      <p:sp>
        <p:nvSpPr>
          <p:cNvPr id="19" name="Eine Ecke des Rechtecks schneiden 18"/>
          <p:cNvSpPr/>
          <p:nvPr/>
        </p:nvSpPr>
        <p:spPr bwMode="auto">
          <a:xfrm>
            <a:off x="572282" y="3688561"/>
            <a:ext cx="4299177" cy="748725"/>
          </a:xfrm>
          <a:prstGeom prst="snip1Rect">
            <a:avLst/>
          </a:prstGeom>
          <a:solidFill>
            <a:schemeClr val="accent2">
              <a:lumMod val="90000"/>
            </a:schemeClr>
          </a:solidFill>
          <a:ln w="9525" cap="flat" cmpd="sng" algn="ctr">
            <a:noFill/>
            <a:prstDash val="solid"/>
            <a:round/>
            <a:headEnd type="none" w="med" len="med"/>
            <a:tailEnd type="none" w="med" len="med"/>
          </a:ln>
          <a:effectLst/>
        </p:spPr>
        <p:txBody>
          <a:bodyPr vert="horz" wrap="square" lIns="72000" tIns="0" rIns="0" bIns="72000" numCol="1" rtlCol="0" anchor="b" anchorCtr="0" compatLnSpc="1">
            <a:prstTxWarp prst="textNoShape">
              <a:avLst/>
            </a:prstTxWarp>
            <a:noAutofit/>
          </a:bodyPr>
          <a:lstStyle/>
          <a:p>
            <a:r>
              <a:rPr lang="ru-RU" i="1">
                <a:latin typeface="Arial"/>
                <a:cs typeface="Arial"/>
              </a:rPr>
              <a:t>"</a:t>
            </a:r>
            <a:r>
              <a:rPr lang="ru-RU" i="1" err="1">
                <a:latin typeface="Arial"/>
                <a:cs typeface="Arial"/>
              </a:rPr>
              <a:t>Utre</a:t>
            </a:r>
            <a:r>
              <a:rPr lang="de-AT" i="1" err="1">
                <a:latin typeface="Arial"/>
                <a:cs typeface="Arial"/>
              </a:rPr>
              <a:t>cht</a:t>
            </a:r>
            <a:r>
              <a:rPr lang="de-AT" i="1">
                <a:latin typeface="Arial"/>
                <a:cs typeface="Arial"/>
              </a:rPr>
              <a:t> </a:t>
            </a:r>
            <a:r>
              <a:rPr lang="de-AT" i="1" err="1">
                <a:latin typeface="Arial"/>
                <a:cs typeface="Arial"/>
              </a:rPr>
              <a:t>is</a:t>
            </a:r>
            <a:r>
              <a:rPr lang="de-AT" i="1">
                <a:latin typeface="Arial"/>
                <a:cs typeface="Arial"/>
              </a:rPr>
              <a:t> </a:t>
            </a:r>
            <a:r>
              <a:rPr lang="de-AT" i="1" err="1">
                <a:latin typeface="Arial"/>
                <a:cs typeface="Arial"/>
              </a:rPr>
              <a:t>one</a:t>
            </a:r>
            <a:r>
              <a:rPr lang="de-AT" i="1">
                <a:latin typeface="Arial"/>
                <a:cs typeface="Arial"/>
              </a:rPr>
              <a:t> </a:t>
            </a:r>
            <a:r>
              <a:rPr lang="de-AT" i="1" err="1">
                <a:latin typeface="Arial"/>
                <a:cs typeface="Arial"/>
              </a:rPr>
              <a:t>of</a:t>
            </a:r>
            <a:r>
              <a:rPr lang="de-AT" i="1">
                <a:latin typeface="Arial"/>
                <a:cs typeface="Arial"/>
              </a:rPr>
              <a:t> </a:t>
            </a:r>
            <a:r>
              <a:rPr lang="de-AT" i="1" err="1">
                <a:latin typeface="Arial"/>
                <a:cs typeface="Arial"/>
              </a:rPr>
              <a:t>the</a:t>
            </a:r>
            <a:r>
              <a:rPr lang="de-AT" i="1">
                <a:latin typeface="Arial"/>
                <a:cs typeface="Arial"/>
              </a:rPr>
              <a:t> </a:t>
            </a:r>
            <a:r>
              <a:rPr lang="de-AT" i="1" err="1">
                <a:latin typeface="Arial"/>
                <a:cs typeface="Arial"/>
              </a:rPr>
              <a:t>best</a:t>
            </a:r>
            <a:r>
              <a:rPr lang="de-AT" i="1">
                <a:latin typeface="Arial"/>
                <a:cs typeface="Arial"/>
              </a:rPr>
              <a:t> </a:t>
            </a:r>
            <a:r>
              <a:rPr lang="de-AT" i="1" err="1">
                <a:latin typeface="Arial"/>
                <a:cs typeface="Arial"/>
              </a:rPr>
              <a:t>cycling</a:t>
            </a:r>
            <a:r>
              <a:rPr lang="de-AT" i="1">
                <a:latin typeface="Arial"/>
                <a:cs typeface="Arial"/>
              </a:rPr>
              <a:t> </a:t>
            </a:r>
            <a:r>
              <a:rPr lang="de-AT" i="1" err="1">
                <a:latin typeface="Arial"/>
                <a:cs typeface="Arial"/>
              </a:rPr>
              <a:t>regions</a:t>
            </a:r>
            <a:r>
              <a:rPr lang="de-AT" i="1">
                <a:latin typeface="Arial"/>
                <a:cs typeface="Arial"/>
              </a:rPr>
              <a:t> in </a:t>
            </a:r>
            <a:r>
              <a:rPr lang="de-AT" i="1" err="1">
                <a:latin typeface="Arial"/>
                <a:cs typeface="Arial"/>
              </a:rPr>
              <a:t>the</a:t>
            </a:r>
            <a:r>
              <a:rPr lang="de-AT" i="1">
                <a:latin typeface="Arial"/>
                <a:cs typeface="Arial"/>
              </a:rPr>
              <a:t> </a:t>
            </a:r>
            <a:r>
              <a:rPr lang="de-AT" i="1" err="1">
                <a:latin typeface="Arial"/>
                <a:cs typeface="Arial"/>
              </a:rPr>
              <a:t>world</a:t>
            </a:r>
            <a:r>
              <a:rPr lang="ru-RU" i="1">
                <a:latin typeface="Arial"/>
                <a:cs typeface="Arial"/>
              </a:rPr>
              <a:t>"</a:t>
            </a:r>
          </a:p>
          <a:p>
            <a:pPr algn="r"/>
            <a:r>
              <a:rPr lang="de-AT" sz="1100" b="0" err="1">
                <a:latin typeface="Arial"/>
                <a:cs typeface="Arial"/>
              </a:rPr>
              <a:t>Lidewij</a:t>
            </a:r>
            <a:r>
              <a:rPr lang="de-AT" sz="1100" b="0">
                <a:latin typeface="Arial"/>
                <a:cs typeface="Arial"/>
              </a:rPr>
              <a:t> de Haas, Country </a:t>
            </a:r>
            <a:r>
              <a:rPr lang="de-AT" sz="1100" b="0" err="1">
                <a:latin typeface="Arial"/>
                <a:cs typeface="Arial"/>
              </a:rPr>
              <a:t>Director</a:t>
            </a:r>
            <a:r>
              <a:rPr lang="de-AT" sz="1100" b="0">
                <a:latin typeface="Arial"/>
                <a:cs typeface="Arial"/>
              </a:rPr>
              <a:t> at Arcadis </a:t>
            </a:r>
            <a:r>
              <a:rPr lang="de-AT" sz="1100" b="0" err="1">
                <a:latin typeface="Arial"/>
                <a:cs typeface="Arial"/>
              </a:rPr>
              <a:t>Nederland</a:t>
            </a:r>
            <a:r>
              <a:rPr lang="de-AT" sz="1100" b="0">
                <a:latin typeface="Arial"/>
                <a:cs typeface="Arial"/>
              </a:rPr>
              <a:t> BV</a:t>
            </a:r>
            <a:endParaRPr lang="en-US" sz="1100" b="0">
              <a:latin typeface="Arial"/>
              <a:cs typeface="Arial"/>
            </a:endParaRPr>
          </a:p>
        </p:txBody>
      </p:sp>
      <p:sp>
        <p:nvSpPr>
          <p:cNvPr id="21" name="Eine Ecke des Rechtecks schneiden 20"/>
          <p:cNvSpPr/>
          <p:nvPr/>
        </p:nvSpPr>
        <p:spPr bwMode="auto">
          <a:xfrm>
            <a:off x="572282" y="2382900"/>
            <a:ext cx="4299177" cy="585439"/>
          </a:xfrm>
          <a:prstGeom prst="snip1Rect">
            <a:avLst/>
          </a:prstGeom>
          <a:solidFill>
            <a:schemeClr val="accent2">
              <a:lumMod val="90000"/>
            </a:schemeClr>
          </a:solidFill>
          <a:ln w="9525" cap="flat" cmpd="sng" algn="ctr">
            <a:noFill/>
            <a:prstDash val="solid"/>
            <a:round/>
            <a:headEnd type="none" w="med" len="med"/>
            <a:tailEnd type="none" w="med" len="med"/>
          </a:ln>
          <a:effectLst/>
        </p:spPr>
        <p:txBody>
          <a:bodyPr vert="horz" wrap="square" lIns="72000" tIns="0" rIns="0" bIns="72000" numCol="1" rtlCol="0" anchor="b" anchorCtr="0" compatLnSpc="1">
            <a:prstTxWarp prst="textNoShape">
              <a:avLst/>
            </a:prstTxWarp>
            <a:noAutofit/>
          </a:bodyPr>
          <a:lstStyle/>
          <a:p>
            <a:r>
              <a:rPr lang="de-AT" i="1">
                <a:latin typeface="Arial"/>
                <a:cs typeface="Arial"/>
              </a:rPr>
              <a:t>"Utrecht </a:t>
            </a:r>
            <a:r>
              <a:rPr lang="de-AT" i="1" err="1">
                <a:latin typeface="Arial"/>
                <a:cs typeface="Arial"/>
              </a:rPr>
              <a:t>is</a:t>
            </a:r>
            <a:r>
              <a:rPr lang="de-AT" i="1">
                <a:latin typeface="Arial"/>
                <a:cs typeface="Arial"/>
              </a:rPr>
              <a:t> </a:t>
            </a:r>
            <a:r>
              <a:rPr lang="de-AT" i="1" err="1">
                <a:latin typeface="Arial"/>
                <a:cs typeface="Arial"/>
              </a:rPr>
              <a:t>the</a:t>
            </a:r>
            <a:r>
              <a:rPr lang="de-AT" i="1">
                <a:latin typeface="Arial"/>
                <a:cs typeface="Arial"/>
              </a:rPr>
              <a:t> </a:t>
            </a:r>
            <a:r>
              <a:rPr lang="de-AT" i="1" err="1">
                <a:latin typeface="Arial"/>
                <a:cs typeface="Arial"/>
              </a:rPr>
              <a:t>beating</a:t>
            </a:r>
            <a:r>
              <a:rPr lang="de-AT" i="1">
                <a:latin typeface="Arial"/>
                <a:cs typeface="Arial"/>
              </a:rPr>
              <a:t> Heart </a:t>
            </a:r>
            <a:r>
              <a:rPr lang="de-AT" i="1" err="1">
                <a:latin typeface="Arial"/>
                <a:cs typeface="Arial"/>
              </a:rPr>
              <a:t>of</a:t>
            </a:r>
            <a:r>
              <a:rPr lang="de-AT" i="1">
                <a:latin typeface="Arial"/>
                <a:cs typeface="Arial"/>
              </a:rPr>
              <a:t> a Healthy </a:t>
            </a:r>
            <a:r>
              <a:rPr lang="de-AT" i="1" err="1">
                <a:latin typeface="Arial"/>
                <a:cs typeface="Arial"/>
              </a:rPr>
              <a:t>society</a:t>
            </a:r>
            <a:r>
              <a:rPr lang="de-AT" i="1">
                <a:latin typeface="Arial"/>
                <a:cs typeface="Arial"/>
              </a:rPr>
              <a:t>"</a:t>
            </a:r>
            <a:endParaRPr lang="en-US" b="0">
              <a:latin typeface="Arial"/>
              <a:cs typeface="Arial"/>
            </a:endParaRPr>
          </a:p>
          <a:p>
            <a:pPr algn="r"/>
            <a:r>
              <a:rPr lang="de-AT" sz="1100" b="0">
                <a:latin typeface="Arial"/>
                <a:cs typeface="Arial"/>
              </a:rPr>
              <a:t>Robert </a:t>
            </a:r>
            <a:r>
              <a:rPr lang="de-AT" sz="1100" b="0" err="1">
                <a:latin typeface="Arial"/>
                <a:cs typeface="Arial"/>
              </a:rPr>
              <a:t>Strijk</a:t>
            </a:r>
            <a:r>
              <a:rPr lang="de-AT" sz="1100" b="0">
                <a:latin typeface="Arial"/>
                <a:cs typeface="Arial"/>
              </a:rPr>
              <a:t>, Regional Minister </a:t>
            </a:r>
            <a:r>
              <a:rPr lang="de-AT" sz="1100" b="0" err="1">
                <a:latin typeface="Arial"/>
                <a:cs typeface="Arial"/>
              </a:rPr>
              <a:t>of</a:t>
            </a:r>
            <a:r>
              <a:rPr lang="de-AT" sz="1100" b="0">
                <a:latin typeface="Arial"/>
                <a:cs typeface="Arial"/>
              </a:rPr>
              <a:t> </a:t>
            </a:r>
            <a:r>
              <a:rPr lang="de-AT" sz="1100" b="0" err="1">
                <a:latin typeface="Arial"/>
                <a:cs typeface="Arial"/>
              </a:rPr>
              <a:t>the</a:t>
            </a:r>
            <a:r>
              <a:rPr lang="de-AT" sz="1100" b="0">
                <a:latin typeface="Arial"/>
                <a:cs typeface="Arial"/>
              </a:rPr>
              <a:t> Province </a:t>
            </a:r>
            <a:r>
              <a:rPr lang="de-AT" sz="1100" b="0" err="1">
                <a:latin typeface="Arial"/>
                <a:cs typeface="Arial"/>
              </a:rPr>
              <a:t>of</a:t>
            </a:r>
            <a:r>
              <a:rPr lang="de-AT" sz="1100" b="0">
                <a:latin typeface="Arial"/>
                <a:cs typeface="Arial"/>
              </a:rPr>
              <a:t> Utrecht</a:t>
            </a:r>
            <a:endParaRPr lang="en-US" sz="1100" b="0">
              <a:latin typeface="Arial"/>
              <a:cs typeface="Arial"/>
            </a:endParaRPr>
          </a:p>
        </p:txBody>
      </p:sp>
      <p:sp>
        <p:nvSpPr>
          <p:cNvPr id="23" name="Eine Ecke des Rechtecks schneiden 22"/>
          <p:cNvSpPr/>
          <p:nvPr/>
        </p:nvSpPr>
        <p:spPr bwMode="auto">
          <a:xfrm>
            <a:off x="577623" y="5391302"/>
            <a:ext cx="4299177" cy="964501"/>
          </a:xfrm>
          <a:prstGeom prst="snip1Rect">
            <a:avLst/>
          </a:prstGeom>
          <a:solidFill>
            <a:schemeClr val="accent2">
              <a:lumMod val="90000"/>
            </a:schemeClr>
          </a:solidFill>
          <a:ln w="9525" cap="flat" cmpd="sng" algn="ctr">
            <a:noFill/>
            <a:prstDash val="solid"/>
            <a:round/>
            <a:headEnd type="none" w="med" len="med"/>
            <a:tailEnd type="none" w="med" len="med"/>
          </a:ln>
          <a:effectLst/>
        </p:spPr>
        <p:txBody>
          <a:bodyPr vert="horz" wrap="square" lIns="72000" tIns="0" rIns="0" bIns="72000" numCol="1" rtlCol="0" anchor="b" anchorCtr="0" compatLnSpc="1">
            <a:prstTxWarp prst="textNoShape">
              <a:avLst/>
            </a:prstTxWarp>
            <a:noAutofit/>
          </a:bodyPr>
          <a:lstStyle/>
          <a:p>
            <a:r>
              <a:rPr lang="de-AT" i="1">
                <a:latin typeface="Arial"/>
                <a:cs typeface="Arial"/>
              </a:rPr>
              <a:t>"Utrecht </a:t>
            </a:r>
            <a:r>
              <a:rPr lang="de-AT" i="1" err="1">
                <a:latin typeface="Arial"/>
                <a:cs typeface="Arial"/>
              </a:rPr>
              <a:t>is</a:t>
            </a:r>
            <a:r>
              <a:rPr lang="de-AT" i="1">
                <a:latin typeface="Arial"/>
                <a:cs typeface="Arial"/>
              </a:rPr>
              <a:t> </a:t>
            </a:r>
            <a:r>
              <a:rPr lang="de-AT" i="1" err="1">
                <a:latin typeface="Arial"/>
                <a:cs typeface="Arial"/>
              </a:rPr>
              <a:t>the</a:t>
            </a:r>
            <a:r>
              <a:rPr lang="de-AT" i="1">
                <a:latin typeface="Arial"/>
                <a:cs typeface="Arial"/>
              </a:rPr>
              <a:t> </a:t>
            </a:r>
            <a:r>
              <a:rPr lang="de-AT" i="1" err="1">
                <a:latin typeface="Arial"/>
                <a:cs typeface="Arial"/>
              </a:rPr>
              <a:t>Dutch</a:t>
            </a:r>
            <a:r>
              <a:rPr lang="de-AT" i="1">
                <a:latin typeface="Arial"/>
                <a:cs typeface="Arial"/>
              </a:rPr>
              <a:t> </a:t>
            </a:r>
            <a:r>
              <a:rPr lang="de-AT" i="1" err="1">
                <a:latin typeface="Arial"/>
                <a:cs typeface="Arial"/>
              </a:rPr>
              <a:t>railway</a:t>
            </a:r>
            <a:r>
              <a:rPr lang="de-AT" i="1">
                <a:latin typeface="Arial"/>
                <a:cs typeface="Arial"/>
              </a:rPr>
              <a:t> hub. </a:t>
            </a:r>
            <a:r>
              <a:rPr lang="de-AT" i="1" err="1">
                <a:latin typeface="Arial"/>
                <a:cs typeface="Arial"/>
              </a:rPr>
              <a:t>You</a:t>
            </a:r>
            <a:r>
              <a:rPr lang="de-AT" i="1">
                <a:latin typeface="Arial"/>
                <a:cs typeface="Arial"/>
              </a:rPr>
              <a:t> </a:t>
            </a:r>
            <a:r>
              <a:rPr lang="de-AT" i="1" err="1">
                <a:latin typeface="Arial"/>
                <a:cs typeface="Arial"/>
              </a:rPr>
              <a:t>can</a:t>
            </a:r>
            <a:r>
              <a:rPr lang="de-AT" i="1">
                <a:latin typeface="Arial"/>
                <a:cs typeface="Arial"/>
              </a:rPr>
              <a:t> </a:t>
            </a:r>
            <a:r>
              <a:rPr lang="de-AT" i="1" err="1">
                <a:latin typeface="Arial"/>
                <a:cs typeface="Arial"/>
              </a:rPr>
              <a:t>reach</a:t>
            </a:r>
            <a:r>
              <a:rPr lang="de-AT" i="1">
                <a:latin typeface="Arial"/>
                <a:cs typeface="Arial"/>
              </a:rPr>
              <a:t> 7 million persons </a:t>
            </a:r>
            <a:r>
              <a:rPr lang="de-AT" i="1" err="1">
                <a:latin typeface="Arial"/>
                <a:cs typeface="Arial"/>
              </a:rPr>
              <a:t>within</a:t>
            </a:r>
            <a:r>
              <a:rPr lang="de-AT" i="1">
                <a:latin typeface="Arial"/>
                <a:cs typeface="Arial"/>
              </a:rPr>
              <a:t> </a:t>
            </a:r>
            <a:r>
              <a:rPr lang="de-AT" i="1" err="1">
                <a:latin typeface="Arial"/>
                <a:cs typeface="Arial"/>
              </a:rPr>
              <a:t>one</a:t>
            </a:r>
            <a:r>
              <a:rPr lang="de-AT" i="1">
                <a:latin typeface="Arial"/>
                <a:cs typeface="Arial"/>
              </a:rPr>
              <a:t> </a:t>
            </a:r>
            <a:r>
              <a:rPr lang="de-AT" i="1" err="1">
                <a:latin typeface="Arial"/>
                <a:cs typeface="Arial"/>
              </a:rPr>
              <a:t>hour</a:t>
            </a:r>
            <a:r>
              <a:rPr lang="de-AT" i="1">
                <a:latin typeface="Arial"/>
                <a:cs typeface="Arial"/>
              </a:rPr>
              <a:t> per </a:t>
            </a:r>
            <a:r>
              <a:rPr lang="de-AT" i="1" err="1">
                <a:latin typeface="Arial"/>
                <a:cs typeface="Arial"/>
              </a:rPr>
              <a:t>train</a:t>
            </a:r>
            <a:r>
              <a:rPr lang="de-AT" i="1">
                <a:latin typeface="Arial"/>
                <a:cs typeface="Arial"/>
              </a:rPr>
              <a:t> </a:t>
            </a:r>
            <a:r>
              <a:rPr lang="de-AT" i="1" err="1">
                <a:latin typeface="Arial"/>
                <a:cs typeface="Arial"/>
              </a:rPr>
              <a:t>from</a:t>
            </a:r>
            <a:r>
              <a:rPr lang="de-AT" i="1">
                <a:latin typeface="Arial"/>
                <a:cs typeface="Arial"/>
              </a:rPr>
              <a:t> </a:t>
            </a:r>
            <a:r>
              <a:rPr lang="de-AT" i="1" err="1">
                <a:latin typeface="Arial"/>
                <a:cs typeface="Arial"/>
              </a:rPr>
              <a:t>the</a:t>
            </a:r>
            <a:r>
              <a:rPr lang="de-AT" i="1">
                <a:latin typeface="Arial"/>
                <a:cs typeface="Arial"/>
              </a:rPr>
              <a:t> </a:t>
            </a:r>
            <a:r>
              <a:rPr lang="de-AT" i="1" err="1">
                <a:latin typeface="Arial"/>
                <a:cs typeface="Arial"/>
              </a:rPr>
              <a:t>biggest</a:t>
            </a:r>
            <a:r>
              <a:rPr lang="de-AT" i="1">
                <a:latin typeface="Arial"/>
                <a:cs typeface="Arial"/>
              </a:rPr>
              <a:t> national </a:t>
            </a:r>
            <a:r>
              <a:rPr lang="de-AT" i="1" err="1">
                <a:latin typeface="Arial"/>
                <a:cs typeface="Arial"/>
              </a:rPr>
              <a:t>train</a:t>
            </a:r>
            <a:r>
              <a:rPr lang="de-AT" i="1">
                <a:latin typeface="Arial"/>
                <a:cs typeface="Arial"/>
              </a:rPr>
              <a:t> </a:t>
            </a:r>
            <a:r>
              <a:rPr lang="de-AT" i="1" err="1">
                <a:latin typeface="Arial"/>
                <a:cs typeface="Arial"/>
              </a:rPr>
              <a:t>station</a:t>
            </a:r>
            <a:r>
              <a:rPr lang="de-AT" i="1">
                <a:latin typeface="Arial"/>
                <a:cs typeface="Arial"/>
              </a:rPr>
              <a:t> – Utrecht </a:t>
            </a:r>
            <a:r>
              <a:rPr lang="de-AT" i="1" err="1">
                <a:latin typeface="Arial"/>
                <a:cs typeface="Arial"/>
              </a:rPr>
              <a:t>Centraal</a:t>
            </a:r>
            <a:r>
              <a:rPr lang="ru-RU" i="1">
                <a:latin typeface="Arial"/>
                <a:cs typeface="Arial"/>
              </a:rPr>
              <a:t>"</a:t>
            </a:r>
          </a:p>
          <a:p>
            <a:pPr lvl="3"/>
            <a:r>
              <a:rPr lang="de-AT" sz="1100" b="0">
                <a:latin typeface="Arial"/>
                <a:cs typeface="Arial"/>
              </a:rPr>
              <a:t>Hans </a:t>
            </a:r>
            <a:r>
              <a:rPr lang="de-AT" sz="1100" b="0" err="1">
                <a:latin typeface="Arial"/>
                <a:cs typeface="Arial"/>
              </a:rPr>
              <a:t>Rijnten</a:t>
            </a:r>
            <a:r>
              <a:rPr lang="de-AT" sz="1100" b="0">
                <a:latin typeface="Arial"/>
                <a:cs typeface="Arial"/>
              </a:rPr>
              <a:t>, </a:t>
            </a:r>
            <a:r>
              <a:rPr lang="de-DE" sz="1100" b="0">
                <a:latin typeface="Arial"/>
                <a:cs typeface="Arial"/>
              </a:rPr>
              <a:t>Utrecht </a:t>
            </a:r>
            <a:r>
              <a:rPr lang="de-DE" sz="1100" b="0" err="1">
                <a:latin typeface="Arial"/>
                <a:cs typeface="Arial"/>
              </a:rPr>
              <a:t>Economic</a:t>
            </a:r>
            <a:r>
              <a:rPr lang="de-DE" sz="1100" b="0">
                <a:latin typeface="Arial"/>
                <a:cs typeface="Arial"/>
              </a:rPr>
              <a:t> Board</a:t>
            </a:r>
            <a:endParaRPr lang="ru-RU">
              <a:cs typeface="Arial" charset="0"/>
            </a:endParaRPr>
          </a:p>
        </p:txBody>
      </p:sp>
      <p:sp>
        <p:nvSpPr>
          <p:cNvPr id="25" name="Text Box 9"/>
          <p:cNvSpPr txBox="1">
            <a:spLocks noChangeArrowheads="1"/>
          </p:cNvSpPr>
          <p:nvPr>
            <p:custDataLst>
              <p:tags r:id="rId2"/>
            </p:custDataLst>
          </p:nvPr>
        </p:nvSpPr>
        <p:spPr bwMode="auto">
          <a:xfrm>
            <a:off x="568068" y="1863823"/>
            <a:ext cx="8755200" cy="258763"/>
          </a:xfrm>
          <a:prstGeom prst="rect">
            <a:avLst/>
          </a:prstGeom>
          <a:noFill/>
          <a:ln w="9525">
            <a:noFill/>
            <a:miter lim="800000"/>
            <a:headEnd/>
            <a:tailEnd/>
          </a:ln>
          <a:effectLst/>
        </p:spPr>
        <p:txBody>
          <a:bodyPr lIns="0" tIns="0" rIns="0" bIns="0" anchor="t"/>
          <a:lstStyle/>
          <a:p>
            <a:r>
              <a:rPr lang="de-DE" sz="1700" b="0">
                <a:latin typeface="Arial"/>
                <a:cs typeface="Arial"/>
              </a:rPr>
              <a:t>Region Utrecht (Rang 1 RCI) – Erfolgsfaktoren</a:t>
            </a:r>
          </a:p>
        </p:txBody>
      </p:sp>
      <p:sp>
        <p:nvSpPr>
          <p:cNvPr id="5" name="Oval 41">
            <a:extLst>
              <a:ext uri="{FF2B5EF4-FFF2-40B4-BE49-F238E27FC236}">
                <a16:creationId xmlns:a16="http://schemas.microsoft.com/office/drawing/2014/main" id="{DFC2332D-EFF7-C36D-A304-9A895EF060E1}"/>
              </a:ext>
            </a:extLst>
          </p:cNvPr>
          <p:cNvSpPr>
            <a:spLocks noChangeArrowheads="1"/>
          </p:cNvSpPr>
          <p:nvPr/>
        </p:nvSpPr>
        <p:spPr bwMode="auto">
          <a:xfrm>
            <a:off x="566738" y="281148"/>
            <a:ext cx="252000" cy="252000"/>
          </a:xfrm>
          <a:prstGeom prst="ellipse">
            <a:avLst/>
          </a:prstGeom>
          <a:solidFill>
            <a:schemeClr val="bg2"/>
          </a:solidFill>
          <a:ln w="9525">
            <a:solidFill>
              <a:schemeClr val="bg1"/>
            </a:solidFill>
            <a:round/>
            <a:headEnd/>
            <a:tailEnd/>
          </a:ln>
          <a:effectLst/>
        </p:spPr>
        <p:txBody>
          <a:bodyPr wrap="none" lIns="0" tIns="0" rIns="0" bIns="0" anchor="ctr"/>
          <a:lstStyle/>
          <a:p>
            <a:pPr algn="ctr"/>
            <a:r>
              <a:rPr lang="de-DE">
                <a:solidFill>
                  <a:schemeClr val="bg1"/>
                </a:solidFill>
                <a:cs typeface="Arial"/>
              </a:rPr>
              <a:t>1</a:t>
            </a:r>
          </a:p>
        </p:txBody>
      </p:sp>
      <p:pic>
        <p:nvPicPr>
          <p:cNvPr id="4" name="Picture 5">
            <a:extLst>
              <a:ext uri="{FF2B5EF4-FFF2-40B4-BE49-F238E27FC236}">
                <a16:creationId xmlns:a16="http://schemas.microsoft.com/office/drawing/2014/main" id="{A4A68A68-A97C-E7F6-1D38-7E63A295A8CF}"/>
              </a:ext>
            </a:extLst>
          </p:cNvPr>
          <p:cNvPicPr>
            <a:picLocks noChangeAspect="1"/>
          </p:cNvPicPr>
          <p:nvPr/>
        </p:nvPicPr>
        <p:blipFill>
          <a:blip r:embed="rId4"/>
          <a:stretch>
            <a:fillRect/>
          </a:stretch>
        </p:blipFill>
        <p:spPr>
          <a:xfrm>
            <a:off x="6564086" y="1811383"/>
            <a:ext cx="2743200" cy="426720"/>
          </a:xfrm>
          <a:prstGeom prst="rect">
            <a:avLst/>
          </a:prstGeom>
        </p:spPr>
      </p:pic>
      <p:sp>
        <p:nvSpPr>
          <p:cNvPr id="6" name="Eine Ecke des Rechtecks schneiden 14">
            <a:extLst>
              <a:ext uri="{FF2B5EF4-FFF2-40B4-BE49-F238E27FC236}">
                <a16:creationId xmlns:a16="http://schemas.microsoft.com/office/drawing/2014/main" id="{222D6F6E-702E-9A8C-3DA9-1AB139904F97}"/>
              </a:ext>
            </a:extLst>
          </p:cNvPr>
          <p:cNvSpPr/>
          <p:nvPr/>
        </p:nvSpPr>
        <p:spPr bwMode="auto">
          <a:xfrm>
            <a:off x="570211" y="3032792"/>
            <a:ext cx="4293551" cy="590814"/>
          </a:xfrm>
          <a:prstGeom prst="snip1Rect">
            <a:avLst/>
          </a:prstGeom>
          <a:solidFill>
            <a:schemeClr val="accent2">
              <a:lumMod val="90000"/>
            </a:schemeClr>
          </a:solidFill>
          <a:ln w="9525" cap="flat" cmpd="sng" algn="ctr">
            <a:noFill/>
            <a:prstDash val="solid"/>
            <a:round/>
            <a:headEnd type="none" w="med" len="med"/>
            <a:tailEnd type="none" w="med" len="med"/>
          </a:ln>
          <a:effectLst/>
        </p:spPr>
        <p:txBody>
          <a:bodyPr vert="horz" wrap="square" lIns="72000" tIns="0" rIns="0" bIns="72000" numCol="1" rtlCol="0" anchor="b" anchorCtr="0" compatLnSpc="1">
            <a:prstTxWarp prst="textNoShape">
              <a:avLst/>
            </a:prstTxWarp>
            <a:no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r>
              <a:rPr lang="de-AT" i="1">
                <a:latin typeface="Arial"/>
                <a:cs typeface="Arial"/>
              </a:rPr>
              <a:t>"Utrecht </a:t>
            </a:r>
            <a:r>
              <a:rPr lang="de-AT" i="1" err="1">
                <a:latin typeface="Arial"/>
                <a:cs typeface="Arial"/>
              </a:rPr>
              <a:t>is</a:t>
            </a:r>
            <a:r>
              <a:rPr lang="de-AT" i="1">
                <a:latin typeface="Arial"/>
                <a:cs typeface="Arial"/>
              </a:rPr>
              <a:t> </a:t>
            </a:r>
            <a:r>
              <a:rPr lang="de-AT" i="1" err="1">
                <a:latin typeface="Arial"/>
                <a:cs typeface="Arial"/>
              </a:rPr>
              <a:t>the</a:t>
            </a:r>
            <a:r>
              <a:rPr lang="de-AT" i="1">
                <a:latin typeface="Arial"/>
                <a:cs typeface="Arial"/>
              </a:rPr>
              <a:t> Hub </a:t>
            </a:r>
            <a:r>
              <a:rPr lang="de-AT" i="1" err="1">
                <a:latin typeface="Arial"/>
                <a:cs typeface="Arial"/>
              </a:rPr>
              <a:t>of</a:t>
            </a:r>
            <a:r>
              <a:rPr lang="de-AT" i="1">
                <a:latin typeface="Arial"/>
                <a:cs typeface="Arial"/>
              </a:rPr>
              <a:t> </a:t>
            </a:r>
            <a:r>
              <a:rPr lang="de-AT" i="1" err="1">
                <a:latin typeface="Arial"/>
                <a:cs typeface="Arial"/>
              </a:rPr>
              <a:t>the</a:t>
            </a:r>
            <a:r>
              <a:rPr lang="de-AT" i="1">
                <a:latin typeface="Arial"/>
                <a:cs typeface="Arial"/>
              </a:rPr>
              <a:t> </a:t>
            </a:r>
            <a:r>
              <a:rPr lang="de-AT" i="1" err="1">
                <a:latin typeface="Arial"/>
                <a:cs typeface="Arial"/>
              </a:rPr>
              <a:t>Netherlands</a:t>
            </a:r>
            <a:r>
              <a:rPr lang="de-AT" i="1">
                <a:latin typeface="Arial"/>
                <a:cs typeface="Arial"/>
              </a:rPr>
              <a:t>"</a:t>
            </a:r>
          </a:p>
          <a:p>
            <a:pPr algn="r"/>
            <a:r>
              <a:rPr lang="de-AT" sz="1100" b="0">
                <a:latin typeface="Arial"/>
                <a:ea typeface="ＭＳ Ｐゴシック"/>
                <a:cs typeface="Arial"/>
              </a:rPr>
              <a:t>Robert </a:t>
            </a:r>
            <a:r>
              <a:rPr lang="de-AT" sz="1100" b="0" err="1">
                <a:latin typeface="Arial"/>
                <a:ea typeface="ＭＳ Ｐゴシック"/>
                <a:cs typeface="Arial"/>
              </a:rPr>
              <a:t>Strijk</a:t>
            </a:r>
            <a:r>
              <a:rPr lang="de-AT" sz="1100" b="0">
                <a:latin typeface="Arial"/>
                <a:cs typeface="Arial"/>
              </a:rPr>
              <a:t>, Regional Minister </a:t>
            </a:r>
            <a:r>
              <a:rPr lang="de-AT" sz="1100" b="0" err="1">
                <a:latin typeface="Arial"/>
                <a:cs typeface="Arial"/>
              </a:rPr>
              <a:t>of</a:t>
            </a:r>
            <a:r>
              <a:rPr lang="de-AT" sz="1100" b="0">
                <a:latin typeface="Arial"/>
                <a:cs typeface="Arial"/>
              </a:rPr>
              <a:t> </a:t>
            </a:r>
            <a:r>
              <a:rPr lang="de-AT" sz="1100" b="0" err="1">
                <a:latin typeface="Arial"/>
                <a:cs typeface="Arial"/>
              </a:rPr>
              <a:t>the</a:t>
            </a:r>
            <a:r>
              <a:rPr lang="de-AT" sz="1100" b="0">
                <a:latin typeface="Arial"/>
                <a:cs typeface="Arial"/>
              </a:rPr>
              <a:t> Province </a:t>
            </a:r>
            <a:r>
              <a:rPr lang="de-AT" sz="1100" b="0" err="1">
                <a:latin typeface="Arial"/>
                <a:cs typeface="Arial"/>
              </a:rPr>
              <a:t>of</a:t>
            </a:r>
            <a:r>
              <a:rPr lang="de-AT" sz="1100" b="0">
                <a:latin typeface="Arial"/>
                <a:cs typeface="Arial"/>
              </a:rPr>
              <a:t> Utrecht</a:t>
            </a:r>
          </a:p>
        </p:txBody>
      </p:sp>
    </p:spTree>
    <p:extLst>
      <p:ext uri="{BB962C8B-B14F-4D97-AF65-F5344CB8AC3E}">
        <p14:creationId xmlns:p14="http://schemas.microsoft.com/office/powerpoint/2010/main" val="86823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4809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e-DE" dirty="0"/>
              <a:t>… und Vernetzung von GREEN, HEALTHY, SMART – Utrechts klare Strategie für eine wettbewerbsfähige Region, jetzt und in Zukunft</a:t>
            </a:r>
          </a:p>
        </p:txBody>
      </p:sp>
      <p:sp>
        <p:nvSpPr>
          <p:cNvPr id="16" name="TextBox 9"/>
          <p:cNvSpPr txBox="1"/>
          <p:nvPr/>
        </p:nvSpPr>
        <p:spPr>
          <a:xfrm>
            <a:off x="566739" y="6719501"/>
            <a:ext cx="8609034" cy="138499"/>
          </a:xfrm>
          <a:prstGeom prst="rect">
            <a:avLst/>
          </a:prstGeom>
          <a:noFill/>
        </p:spPr>
        <p:txBody>
          <a:bodyPr vert="horz" wrap="square" lIns="0" tIns="0" rIns="0" bIns="0" rtlCol="0" anchor="b" anchorCtr="0">
            <a:spAutoFit/>
          </a:bodyPr>
          <a:lstStyle/>
          <a:p>
            <a:pPr marL="419100" indent="-419100"/>
            <a:r>
              <a:rPr lang="de-DE" sz="900" b="0" dirty="0"/>
              <a:t>Quelle: http://www.economicboardutrecht.nl/sites/nl.economicboardutrecht.www/files/Corporate%20Brochure%20EBU_EN.pdf, </a:t>
            </a:r>
            <a:r>
              <a:rPr lang="de-DE" sz="900" b="0" dirty="0" err="1"/>
              <a:t>hoeffingersolutions</a:t>
            </a:r>
            <a:endParaRPr lang="de-DE" sz="900" b="0" dirty="0"/>
          </a:p>
        </p:txBody>
      </p:sp>
      <p:sp>
        <p:nvSpPr>
          <p:cNvPr id="12" name="Textfeld 11"/>
          <p:cNvSpPr txBox="1"/>
          <p:nvPr/>
        </p:nvSpPr>
        <p:spPr>
          <a:xfrm>
            <a:off x="818738" y="253460"/>
            <a:ext cx="1383712" cy="292388"/>
          </a:xfrm>
          <a:prstGeom prst="rect">
            <a:avLst/>
          </a:prstGeom>
          <a:noFill/>
        </p:spPr>
        <p:txBody>
          <a:bodyPr wrap="none" rtlCol="0">
            <a:spAutoFit/>
          </a:bodyPr>
          <a:lstStyle/>
          <a:p>
            <a:r>
              <a:rPr lang="de-DE" dirty="0">
                <a:solidFill>
                  <a:schemeClr val="bg2"/>
                </a:solidFill>
              </a:rPr>
              <a:t>Region Utrecht</a:t>
            </a:r>
          </a:p>
        </p:txBody>
      </p:sp>
      <p:graphicFrame>
        <p:nvGraphicFramePr>
          <p:cNvPr id="14" name="Diagramm 33"/>
          <p:cNvGraphicFramePr/>
          <p:nvPr>
            <p:extLst>
              <p:ext uri="{D42A27DB-BD31-4B8C-83A1-F6EECF244321}">
                <p14:modId xmlns:p14="http://schemas.microsoft.com/office/powerpoint/2010/main" val="1295745684"/>
              </p:ext>
            </p:extLst>
          </p:nvPr>
        </p:nvGraphicFramePr>
        <p:xfrm>
          <a:off x="2629378" y="1909527"/>
          <a:ext cx="4629783" cy="30029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Box 14"/>
          <p:cNvSpPr txBox="1"/>
          <p:nvPr/>
        </p:nvSpPr>
        <p:spPr>
          <a:xfrm>
            <a:off x="3918462" y="3066104"/>
            <a:ext cx="775854" cy="235449"/>
          </a:xfrm>
          <a:prstGeom prst="rect">
            <a:avLst/>
          </a:prstGeom>
          <a:noFill/>
          <a:ln w="9525">
            <a:noFill/>
          </a:ln>
        </p:spPr>
        <p:txBody>
          <a:bodyPr vert="horz" wrap="none" lIns="0" tIns="0" rIns="0" bIns="0" rtlCol="0" anchor="ctr">
            <a:spAutoFit/>
          </a:bodyPr>
          <a:lstStyle/>
          <a:p>
            <a:pPr algn="ctr">
              <a:lnSpc>
                <a:spcPct val="90000"/>
              </a:lnSpc>
              <a:spcBef>
                <a:spcPts val="0"/>
              </a:spcBef>
              <a:buClr>
                <a:srgbClr val="000000"/>
              </a:buClr>
              <a:buSzPct val="100000"/>
            </a:pPr>
            <a:r>
              <a:rPr lang="en-US" sz="1700" noProof="0" dirty="0">
                <a:latin typeface="+mn-lt"/>
                <a:cs typeface="Arial Narrow" pitchFamily="34" charset="0"/>
              </a:rPr>
              <a:t>GREEN</a:t>
            </a:r>
          </a:p>
        </p:txBody>
      </p:sp>
      <p:sp>
        <p:nvSpPr>
          <p:cNvPr id="17" name="TextBox 16"/>
          <p:cNvSpPr txBox="1"/>
          <p:nvPr/>
        </p:nvSpPr>
        <p:spPr>
          <a:xfrm>
            <a:off x="5075077" y="3066104"/>
            <a:ext cx="1012970" cy="235449"/>
          </a:xfrm>
          <a:prstGeom prst="rect">
            <a:avLst/>
          </a:prstGeom>
          <a:noFill/>
          <a:ln w="9525">
            <a:noFill/>
          </a:ln>
        </p:spPr>
        <p:txBody>
          <a:bodyPr vert="horz" wrap="none" lIns="0" tIns="0" rIns="0" bIns="0" rtlCol="0" anchor="ctr">
            <a:spAutoFit/>
          </a:bodyPr>
          <a:lstStyle/>
          <a:p>
            <a:pPr algn="ctr">
              <a:lnSpc>
                <a:spcPct val="90000"/>
              </a:lnSpc>
              <a:spcBef>
                <a:spcPts val="0"/>
              </a:spcBef>
              <a:buClr>
                <a:srgbClr val="000000"/>
              </a:buClr>
              <a:buSzPct val="100000"/>
            </a:pPr>
            <a:r>
              <a:rPr lang="en-US" sz="1700" dirty="0">
                <a:latin typeface="+mn-lt"/>
                <a:cs typeface="Arial Narrow" pitchFamily="34" charset="0"/>
              </a:rPr>
              <a:t>HEALTHY</a:t>
            </a:r>
          </a:p>
        </p:txBody>
      </p:sp>
      <p:sp>
        <p:nvSpPr>
          <p:cNvPr id="18" name="TextBox 17"/>
          <p:cNvSpPr txBox="1"/>
          <p:nvPr/>
        </p:nvSpPr>
        <p:spPr>
          <a:xfrm>
            <a:off x="4557143" y="4022741"/>
            <a:ext cx="774251" cy="235449"/>
          </a:xfrm>
          <a:prstGeom prst="rect">
            <a:avLst/>
          </a:prstGeom>
          <a:noFill/>
          <a:ln w="9525">
            <a:noFill/>
          </a:ln>
        </p:spPr>
        <p:txBody>
          <a:bodyPr vert="horz" wrap="none" lIns="0" tIns="0" rIns="0" bIns="0" rtlCol="0" anchor="ctr">
            <a:spAutoFit/>
          </a:bodyPr>
          <a:lstStyle/>
          <a:p>
            <a:pPr algn="ctr">
              <a:lnSpc>
                <a:spcPct val="90000"/>
              </a:lnSpc>
              <a:spcBef>
                <a:spcPts val="0"/>
              </a:spcBef>
              <a:buClr>
                <a:srgbClr val="000000"/>
              </a:buClr>
              <a:buSzPct val="100000"/>
            </a:pPr>
            <a:r>
              <a:rPr lang="en-US" sz="1700" dirty="0">
                <a:latin typeface="+mn-lt"/>
                <a:cs typeface="Arial Narrow" pitchFamily="34" charset="0"/>
              </a:rPr>
              <a:t>SMART</a:t>
            </a:r>
            <a:endParaRPr lang="en-US" sz="1700" noProof="0" dirty="0">
              <a:latin typeface="+mn-lt"/>
              <a:cs typeface="Arial Narrow" pitchFamily="34" charset="0"/>
            </a:endParaRPr>
          </a:p>
        </p:txBody>
      </p:sp>
      <p:cxnSp>
        <p:nvCxnSpPr>
          <p:cNvPr id="19" name="Straight Connector 18"/>
          <p:cNvCxnSpPr>
            <a:cxnSpLocks/>
          </p:cNvCxnSpPr>
          <p:nvPr/>
        </p:nvCxnSpPr>
        <p:spPr>
          <a:xfrm>
            <a:off x="566738" y="2086799"/>
            <a:ext cx="3532822" cy="0"/>
          </a:xfrm>
          <a:prstGeom prst="line">
            <a:avLst/>
          </a:prstGeom>
          <a:ln w="12700" cmpd="sng">
            <a:solidFill>
              <a:schemeClr val="bg2"/>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20" name="ListLeanHorizontalTextDetail0"/>
          <p:cNvSpPr txBox="1"/>
          <p:nvPr/>
        </p:nvSpPr>
        <p:spPr>
          <a:xfrm>
            <a:off x="566738" y="2105091"/>
            <a:ext cx="2683933" cy="1481738"/>
          </a:xfrm>
          <a:prstGeom prst="rect">
            <a:avLst/>
          </a:prstGeom>
          <a:noFill/>
          <a:ln w="9525">
            <a:noFill/>
          </a:ln>
        </p:spPr>
        <p:txBody>
          <a:bodyPr vert="horz" wrap="square" lIns="0" tIns="108000" rIns="0" bIns="0" rtlCol="0">
            <a:spAutoFit/>
          </a:bodyPr>
          <a:lstStyle/>
          <a:p>
            <a:pPr marL="168275" lvl="1" indent="-166688" defTabSz="330200">
              <a:lnSpc>
                <a:spcPct val="90000"/>
              </a:lnSpc>
              <a:spcBef>
                <a:spcPts val="200"/>
              </a:spcBef>
              <a:buClr>
                <a:schemeClr val="hlink"/>
              </a:buClr>
              <a:buFont typeface="Wingdings" pitchFamily="2" charset="2"/>
              <a:buChar char="§"/>
            </a:pPr>
            <a:r>
              <a:rPr lang="de-DE" sz="1100" b="0" dirty="0"/>
              <a:t>Steigende Urbanisierung in der Region</a:t>
            </a:r>
          </a:p>
          <a:p>
            <a:pPr marL="168275" lvl="1" indent="-166688" defTabSz="330200">
              <a:lnSpc>
                <a:spcPct val="90000"/>
              </a:lnSpc>
              <a:spcBef>
                <a:spcPts val="200"/>
              </a:spcBef>
              <a:buClr>
                <a:schemeClr val="hlink"/>
              </a:buClr>
              <a:buFont typeface="Wingdings" pitchFamily="2" charset="2"/>
              <a:buChar char="§"/>
            </a:pPr>
            <a:r>
              <a:rPr lang="de-DE" sz="1100" b="0" dirty="0"/>
              <a:t>Zusammenbringen von Know-How aus unterschiedlichen Sektoren und Bildung neuer Partnerschaften</a:t>
            </a:r>
            <a:endParaRPr lang="de-AT" sz="1100" dirty="0">
              <a:ea typeface="ＭＳ Ｐゴシック" pitchFamily="34" charset="-128"/>
            </a:endParaRPr>
          </a:p>
          <a:p>
            <a:pPr marL="144000" indent="-144000" defTabSz="762000" eaLnBrk="0" hangingPunct="0">
              <a:lnSpc>
                <a:spcPct val="90000"/>
              </a:lnSpc>
              <a:spcBef>
                <a:spcPts val="600"/>
              </a:spcBef>
            </a:pPr>
            <a:r>
              <a:rPr lang="de-AT" sz="1100" dirty="0">
                <a:ea typeface="ＭＳ Ｐゴシック" pitchFamily="34" charset="-128"/>
              </a:rPr>
              <a:t>Fokus:</a:t>
            </a:r>
          </a:p>
          <a:p>
            <a:pPr marL="144000" indent="-144000" defTabSz="762000" eaLnBrk="0" hangingPunct="0">
              <a:lnSpc>
                <a:spcPct val="90000"/>
              </a:lnSpc>
              <a:spcBef>
                <a:spcPts val="200"/>
              </a:spcBef>
              <a:buClr>
                <a:schemeClr val="bg1">
                  <a:lumMod val="50000"/>
                </a:schemeClr>
              </a:buClr>
              <a:buFont typeface="Wingdings" charset="2"/>
              <a:buChar char="§"/>
            </a:pPr>
            <a:r>
              <a:rPr lang="de-AT" sz="1100" b="0" dirty="0">
                <a:ea typeface="ＭＳ Ｐゴシック" pitchFamily="34" charset="-128"/>
              </a:rPr>
              <a:t>Energie ( Energie-neutrale Wohnstätten und Arbeitsplätze</a:t>
            </a:r>
          </a:p>
          <a:p>
            <a:pPr marL="144000" indent="-144000" defTabSz="762000" eaLnBrk="0" hangingPunct="0">
              <a:lnSpc>
                <a:spcPct val="90000"/>
              </a:lnSpc>
              <a:spcBef>
                <a:spcPts val="200"/>
              </a:spcBef>
              <a:buClr>
                <a:schemeClr val="bg1">
                  <a:lumMod val="50000"/>
                </a:schemeClr>
              </a:buClr>
              <a:buFont typeface="Wingdings" charset="2"/>
              <a:buChar char="§"/>
            </a:pPr>
            <a:r>
              <a:rPr lang="de-AT" sz="1100" b="0" dirty="0">
                <a:ea typeface="ＭＳ Ｐゴシック" pitchFamily="34" charset="-128"/>
              </a:rPr>
              <a:t>Kreislaufwirtschaft</a:t>
            </a:r>
          </a:p>
        </p:txBody>
      </p:sp>
      <p:sp>
        <p:nvSpPr>
          <p:cNvPr id="21" name="ListLeanHorizontalTextDetail0"/>
          <p:cNvSpPr txBox="1"/>
          <p:nvPr/>
        </p:nvSpPr>
        <p:spPr>
          <a:xfrm>
            <a:off x="6492240" y="2086799"/>
            <a:ext cx="2829561" cy="2955475"/>
          </a:xfrm>
          <a:prstGeom prst="rect">
            <a:avLst/>
          </a:prstGeom>
          <a:noFill/>
          <a:ln w="9525">
            <a:noFill/>
          </a:ln>
        </p:spPr>
        <p:txBody>
          <a:bodyPr vert="horz" wrap="square" lIns="0" tIns="108000" rIns="0" bIns="0" rtlCol="0">
            <a:spAutoFit/>
          </a:bodyPr>
          <a:lstStyle/>
          <a:p>
            <a:pPr marL="168275" lvl="1" indent="-166688" defTabSz="330200">
              <a:lnSpc>
                <a:spcPct val="90000"/>
              </a:lnSpc>
              <a:spcBef>
                <a:spcPts val="200"/>
              </a:spcBef>
              <a:buClr>
                <a:schemeClr val="hlink"/>
              </a:buClr>
              <a:buFont typeface="Wingdings" pitchFamily="2" charset="2"/>
              <a:buChar char="§"/>
            </a:pPr>
            <a:r>
              <a:rPr lang="de-DE" sz="1100" b="0" dirty="0"/>
              <a:t>Zusammenarbeit für eine gesunde Gesellschaft</a:t>
            </a:r>
          </a:p>
          <a:p>
            <a:pPr marL="168275" lvl="1" indent="-166688" defTabSz="330200">
              <a:lnSpc>
                <a:spcPct val="90000"/>
              </a:lnSpc>
              <a:spcBef>
                <a:spcPts val="200"/>
              </a:spcBef>
              <a:buClr>
                <a:schemeClr val="hlink"/>
              </a:buClr>
              <a:buFont typeface="Wingdings" pitchFamily="2" charset="2"/>
              <a:buChar char="§"/>
            </a:pPr>
            <a:r>
              <a:rPr lang="de-DE" sz="1100" b="0" dirty="0"/>
              <a:t>Neue Arbeitsmodelle und Arten der Zusammenarbeit</a:t>
            </a:r>
          </a:p>
          <a:p>
            <a:pPr marL="168275" lvl="1" indent="-166688" defTabSz="330200">
              <a:lnSpc>
                <a:spcPct val="90000"/>
              </a:lnSpc>
              <a:spcBef>
                <a:spcPts val="200"/>
              </a:spcBef>
              <a:buClr>
                <a:schemeClr val="hlink"/>
              </a:buClr>
              <a:buFont typeface="Wingdings" pitchFamily="2" charset="2"/>
              <a:buChar char="§"/>
            </a:pPr>
            <a:r>
              <a:rPr lang="de-DE" sz="1100" b="0" dirty="0"/>
              <a:t>Entwicklung eines gesunden Lebensumfeldes</a:t>
            </a:r>
            <a:endParaRPr lang="de-AT" sz="1100" dirty="0">
              <a:ea typeface="ＭＳ Ｐゴシック" pitchFamily="34" charset="-128"/>
            </a:endParaRPr>
          </a:p>
          <a:p>
            <a:pPr marL="144000" indent="-144000" defTabSz="762000" eaLnBrk="0" hangingPunct="0">
              <a:lnSpc>
                <a:spcPct val="90000"/>
              </a:lnSpc>
              <a:spcBef>
                <a:spcPts val="600"/>
              </a:spcBef>
            </a:pPr>
            <a:r>
              <a:rPr lang="de-AT" sz="1100" dirty="0">
                <a:ea typeface="ＭＳ Ｐゴシック" pitchFamily="34" charset="-128"/>
              </a:rPr>
              <a:t>Fokus</a:t>
            </a:r>
          </a:p>
          <a:p>
            <a:pPr marL="144000" indent="-144000" defTabSz="762000" eaLnBrk="0" hangingPunct="0">
              <a:lnSpc>
                <a:spcPct val="90000"/>
              </a:lnSpc>
              <a:spcBef>
                <a:spcPts val="200"/>
              </a:spcBef>
              <a:buClr>
                <a:schemeClr val="bg1">
                  <a:lumMod val="50000"/>
                </a:schemeClr>
              </a:buClr>
              <a:buFont typeface="Wingdings" charset="2"/>
              <a:buChar char="§"/>
            </a:pPr>
            <a:r>
              <a:rPr lang="de-AT" sz="1100" b="0" dirty="0" err="1">
                <a:ea typeface="ＭＳ Ｐゴシック" pitchFamily="34" charset="-128"/>
              </a:rPr>
              <a:t>Self</a:t>
            </a:r>
            <a:r>
              <a:rPr lang="de-AT" sz="1100" b="0" dirty="0">
                <a:ea typeface="ＭＳ Ｐゴシック" pitchFamily="34" charset="-128"/>
              </a:rPr>
              <a:t>-Management (Lifestyle, Management </a:t>
            </a:r>
            <a:br>
              <a:rPr lang="de-AT" sz="1100" b="0" dirty="0">
                <a:ea typeface="ＭＳ Ｐゴシック" pitchFamily="34" charset="-128"/>
              </a:rPr>
            </a:br>
            <a:r>
              <a:rPr lang="de-AT" sz="1100" b="0" dirty="0">
                <a:ea typeface="ＭＳ Ｐゴシック" pitchFamily="34" charset="-128"/>
              </a:rPr>
              <a:t>und Selbsthilfe)</a:t>
            </a:r>
          </a:p>
          <a:p>
            <a:pPr marL="144000" indent="-144000" defTabSz="762000" eaLnBrk="0" hangingPunct="0">
              <a:lnSpc>
                <a:spcPct val="90000"/>
              </a:lnSpc>
              <a:spcBef>
                <a:spcPts val="200"/>
              </a:spcBef>
              <a:buClr>
                <a:schemeClr val="bg1">
                  <a:lumMod val="50000"/>
                </a:schemeClr>
              </a:buClr>
              <a:buFont typeface="Wingdings" charset="2"/>
              <a:buChar char="§"/>
            </a:pPr>
            <a:r>
              <a:rPr lang="de-AT" sz="1100" b="0" dirty="0">
                <a:ea typeface="ＭＳ Ｐゴシック" pitchFamily="34" charset="-128"/>
              </a:rPr>
              <a:t>Längeres, selbständiges Leben im eigenen Heim</a:t>
            </a:r>
          </a:p>
          <a:p>
            <a:pPr marL="144000" indent="-144000" defTabSz="762000" eaLnBrk="0" hangingPunct="0">
              <a:lnSpc>
                <a:spcPct val="90000"/>
              </a:lnSpc>
              <a:spcBef>
                <a:spcPts val="200"/>
              </a:spcBef>
              <a:buClr>
                <a:schemeClr val="bg1">
                  <a:lumMod val="50000"/>
                </a:schemeClr>
              </a:buClr>
              <a:buFont typeface="Wingdings" charset="2"/>
              <a:buChar char="§"/>
            </a:pPr>
            <a:r>
              <a:rPr lang="de-AT" sz="1100" b="0" dirty="0">
                <a:ea typeface="ＭＳ Ｐゴシック" pitchFamily="34" charset="-128"/>
              </a:rPr>
              <a:t>Öffentliches Gesundheitswesen (Lebens-mittel &amp; Gesundheit, Infektiöse Krank-</a:t>
            </a:r>
            <a:r>
              <a:rPr lang="de-AT" sz="1100" b="0" dirty="0" err="1">
                <a:ea typeface="ＭＳ Ｐゴシック" pitchFamily="34" charset="-128"/>
              </a:rPr>
              <a:t>heiten</a:t>
            </a:r>
            <a:r>
              <a:rPr lang="de-AT" sz="1100" b="0" dirty="0">
                <a:ea typeface="ＭＳ Ｐゴシック" pitchFamily="34" charset="-128"/>
              </a:rPr>
              <a:t>)</a:t>
            </a:r>
          </a:p>
          <a:p>
            <a:pPr marL="144000" indent="-144000" defTabSz="762000" eaLnBrk="0" hangingPunct="0">
              <a:lnSpc>
                <a:spcPct val="90000"/>
              </a:lnSpc>
              <a:spcBef>
                <a:spcPts val="200"/>
              </a:spcBef>
              <a:buClr>
                <a:schemeClr val="bg1">
                  <a:lumMod val="50000"/>
                </a:schemeClr>
              </a:buClr>
              <a:buFont typeface="Wingdings" charset="2"/>
              <a:buChar char="§"/>
            </a:pPr>
            <a:r>
              <a:rPr lang="de-AT" sz="1100" b="0" dirty="0">
                <a:ea typeface="ＭＳ Ｐゴシック" pitchFamily="34" charset="-128"/>
              </a:rPr>
              <a:t>Krebs</a:t>
            </a:r>
          </a:p>
          <a:p>
            <a:pPr marL="144000" indent="-144000" defTabSz="762000" eaLnBrk="0" hangingPunct="0">
              <a:lnSpc>
                <a:spcPct val="90000"/>
              </a:lnSpc>
              <a:spcBef>
                <a:spcPts val="200"/>
              </a:spcBef>
              <a:buClr>
                <a:schemeClr val="bg1">
                  <a:lumMod val="50000"/>
                </a:schemeClr>
              </a:buClr>
              <a:buFont typeface="Wingdings" charset="2"/>
              <a:buChar char="§"/>
            </a:pPr>
            <a:r>
              <a:rPr lang="de-AT" sz="1100" b="0" dirty="0">
                <a:ea typeface="ＭＳ Ｐゴシック" pitchFamily="34" charset="-128"/>
              </a:rPr>
              <a:t>Regenerative Medizin &amp; Stammzellen-Forschung</a:t>
            </a:r>
          </a:p>
        </p:txBody>
      </p:sp>
      <p:sp>
        <p:nvSpPr>
          <p:cNvPr id="22" name="ListLeanHorizontalTextDetail0"/>
          <p:cNvSpPr txBox="1"/>
          <p:nvPr/>
        </p:nvSpPr>
        <p:spPr>
          <a:xfrm>
            <a:off x="581138" y="4723319"/>
            <a:ext cx="3776571" cy="1533034"/>
          </a:xfrm>
          <a:prstGeom prst="rect">
            <a:avLst/>
          </a:prstGeom>
          <a:noFill/>
          <a:ln w="9525">
            <a:noFill/>
          </a:ln>
        </p:spPr>
        <p:txBody>
          <a:bodyPr vert="horz" wrap="square" lIns="0" tIns="108000" rIns="0" bIns="0" rtlCol="0">
            <a:spAutoFit/>
          </a:bodyPr>
          <a:lstStyle/>
          <a:p>
            <a:pPr marL="168275" lvl="1" indent="-166688" defTabSz="330200">
              <a:lnSpc>
                <a:spcPct val="90000"/>
              </a:lnSpc>
              <a:spcBef>
                <a:spcPts val="200"/>
              </a:spcBef>
              <a:buClr>
                <a:schemeClr val="hlink"/>
              </a:buClr>
              <a:buFont typeface="Wingdings" pitchFamily="2" charset="2"/>
              <a:buChar char="§"/>
            </a:pPr>
            <a:r>
              <a:rPr lang="de-DE" sz="1100" b="0" dirty="0"/>
              <a:t>Weltweit starker Zuwachs in Städten</a:t>
            </a:r>
          </a:p>
          <a:p>
            <a:pPr marL="168275" lvl="1" indent="-166688" defTabSz="330200">
              <a:lnSpc>
                <a:spcPct val="90000"/>
              </a:lnSpc>
              <a:spcBef>
                <a:spcPts val="200"/>
              </a:spcBef>
              <a:buClr>
                <a:schemeClr val="hlink"/>
              </a:buClr>
              <a:buFont typeface="Wingdings" pitchFamily="2" charset="2"/>
              <a:buChar char="§"/>
            </a:pPr>
            <a:r>
              <a:rPr lang="de-DE" sz="1100" b="0" dirty="0"/>
              <a:t>Steigende Nachfrage nach smarten Technologien und Lösungen zum Erhalt der Lebensqualität</a:t>
            </a:r>
            <a:endParaRPr lang="de-AT" sz="1100" dirty="0">
              <a:ea typeface="ＭＳ Ｐゴシック" pitchFamily="34" charset="-128"/>
            </a:endParaRPr>
          </a:p>
          <a:p>
            <a:pPr marL="144000" indent="-144000" defTabSz="762000" eaLnBrk="0" hangingPunct="0">
              <a:lnSpc>
                <a:spcPct val="90000"/>
              </a:lnSpc>
              <a:spcBef>
                <a:spcPts val="600"/>
              </a:spcBef>
            </a:pPr>
            <a:r>
              <a:rPr lang="de-AT" sz="1100" dirty="0">
                <a:ea typeface="ＭＳ Ｐゴシック" pitchFamily="34" charset="-128"/>
              </a:rPr>
              <a:t>Fokus</a:t>
            </a:r>
          </a:p>
          <a:p>
            <a:pPr marL="144000" indent="-144000" defTabSz="762000" eaLnBrk="0" hangingPunct="0">
              <a:lnSpc>
                <a:spcPct val="90000"/>
              </a:lnSpc>
              <a:spcBef>
                <a:spcPts val="200"/>
              </a:spcBef>
              <a:buClr>
                <a:schemeClr val="bg1">
                  <a:lumMod val="50000"/>
                </a:schemeClr>
              </a:buClr>
              <a:buFont typeface="Wingdings" charset="2"/>
              <a:buChar char="§"/>
            </a:pPr>
            <a:r>
              <a:rPr lang="de-AT" sz="1100" b="0" dirty="0">
                <a:ea typeface="ＭＳ Ｐゴシック" pitchFamily="34" charset="-128"/>
              </a:rPr>
              <a:t>Nutzung smarter Daten</a:t>
            </a:r>
          </a:p>
          <a:p>
            <a:pPr marL="144000" indent="-144000" defTabSz="762000" eaLnBrk="0" hangingPunct="0">
              <a:lnSpc>
                <a:spcPct val="90000"/>
              </a:lnSpc>
              <a:spcBef>
                <a:spcPts val="200"/>
              </a:spcBef>
              <a:buClr>
                <a:schemeClr val="bg1">
                  <a:lumMod val="50000"/>
                </a:schemeClr>
              </a:buClr>
              <a:buFont typeface="Wingdings" charset="2"/>
              <a:buChar char="§"/>
            </a:pPr>
            <a:r>
              <a:rPr lang="de-AT" sz="1100" b="0" dirty="0">
                <a:ea typeface="ＭＳ Ｐゴシック" pitchFamily="34" charset="-128"/>
              </a:rPr>
              <a:t>Smarte Unternehmen</a:t>
            </a:r>
          </a:p>
          <a:p>
            <a:pPr marL="144000" indent="-144000" defTabSz="762000" eaLnBrk="0" hangingPunct="0">
              <a:lnSpc>
                <a:spcPct val="90000"/>
              </a:lnSpc>
              <a:spcBef>
                <a:spcPts val="200"/>
              </a:spcBef>
              <a:buClr>
                <a:schemeClr val="bg1">
                  <a:lumMod val="50000"/>
                </a:schemeClr>
              </a:buClr>
              <a:buFont typeface="Wingdings" charset="2"/>
              <a:buChar char="§"/>
            </a:pPr>
            <a:r>
              <a:rPr lang="de-AT" sz="1100" b="0" dirty="0">
                <a:ea typeface="ＭＳ Ｐゴシック" pitchFamily="34" charset="-128"/>
              </a:rPr>
              <a:t>Smarte Infrastruktur</a:t>
            </a:r>
          </a:p>
          <a:p>
            <a:pPr marL="144000" indent="-144000" defTabSz="762000" eaLnBrk="0" hangingPunct="0">
              <a:lnSpc>
                <a:spcPct val="90000"/>
              </a:lnSpc>
              <a:spcBef>
                <a:spcPts val="200"/>
              </a:spcBef>
              <a:buClr>
                <a:schemeClr val="bg1">
                  <a:lumMod val="50000"/>
                </a:schemeClr>
              </a:buClr>
              <a:buFont typeface="Wingdings" charset="2"/>
              <a:buChar char="§"/>
            </a:pPr>
            <a:r>
              <a:rPr lang="de-AT" sz="1100" b="0" dirty="0">
                <a:ea typeface="ＭＳ Ｐゴシック" pitchFamily="34" charset="-128"/>
              </a:rPr>
              <a:t>Smarte Menschen</a:t>
            </a:r>
          </a:p>
        </p:txBody>
      </p:sp>
      <p:cxnSp>
        <p:nvCxnSpPr>
          <p:cNvPr id="23" name="Straight Connector 22"/>
          <p:cNvCxnSpPr>
            <a:cxnSpLocks/>
          </p:cNvCxnSpPr>
          <p:nvPr/>
        </p:nvCxnSpPr>
        <p:spPr>
          <a:xfrm flipH="1">
            <a:off x="5798608" y="2086799"/>
            <a:ext cx="3532822" cy="0"/>
          </a:xfrm>
          <a:prstGeom prst="line">
            <a:avLst/>
          </a:prstGeom>
          <a:ln w="12700" cmpd="sng">
            <a:solidFill>
              <a:schemeClr val="bg2"/>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566738" y="4723319"/>
            <a:ext cx="3532822" cy="0"/>
          </a:xfrm>
          <a:prstGeom prst="line">
            <a:avLst/>
          </a:prstGeom>
          <a:ln w="12700" cmpd="sng">
            <a:solidFill>
              <a:schemeClr val="bg2"/>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25" name="Eine Ecke des Rechtecks schneiden 38"/>
          <p:cNvSpPr/>
          <p:nvPr/>
        </p:nvSpPr>
        <p:spPr bwMode="auto">
          <a:xfrm>
            <a:off x="5027920" y="5224234"/>
            <a:ext cx="2691469" cy="1080000"/>
          </a:xfrm>
          <a:prstGeom prst="snip1Rect">
            <a:avLst/>
          </a:prstGeom>
          <a:solidFill>
            <a:schemeClr val="accent2">
              <a:lumMod val="90000"/>
            </a:schemeClr>
          </a:solidFill>
          <a:ln w="9525" cap="flat" cmpd="sng" algn="ctr">
            <a:noFill/>
            <a:prstDash val="solid"/>
            <a:round/>
            <a:headEnd type="none" w="med" len="med"/>
            <a:tailEnd type="none" w="med" len="med"/>
          </a:ln>
          <a:effectLst/>
        </p:spPr>
        <p:txBody>
          <a:bodyPr vert="horz" wrap="square" lIns="72000" tIns="0" rIns="0" bIns="72000" numCol="1" rtlCol="0" anchor="ctr" anchorCtr="0" compatLnSpc="1">
            <a:prstTxWarp prst="textNoShape">
              <a:avLst/>
            </a:prstTxWarp>
            <a:noAutofit/>
          </a:bodyPr>
          <a:lstStyle/>
          <a:p>
            <a:r>
              <a:rPr lang="ru-RU" i="1" dirty="0"/>
              <a:t>"</a:t>
            </a:r>
            <a:r>
              <a:rPr lang="de-AT" i="1" dirty="0" err="1"/>
              <a:t>We</a:t>
            </a:r>
            <a:r>
              <a:rPr lang="de-AT" i="1" dirty="0"/>
              <a:t> </a:t>
            </a:r>
            <a:r>
              <a:rPr lang="de-AT" i="1" dirty="0" err="1"/>
              <a:t>are</a:t>
            </a:r>
            <a:r>
              <a:rPr lang="de-AT" i="1" dirty="0"/>
              <a:t> </a:t>
            </a:r>
            <a:r>
              <a:rPr lang="de-AT" i="1" dirty="0" err="1"/>
              <a:t>boundary-denying</a:t>
            </a:r>
            <a:r>
              <a:rPr lang="de-AT" sz="1100" i="1" dirty="0"/>
              <a:t>"</a:t>
            </a:r>
          </a:p>
          <a:p>
            <a:endParaRPr lang="de-AT" sz="1100" b="0" i="1" dirty="0"/>
          </a:p>
          <a:p>
            <a:r>
              <a:rPr lang="de-AT" b="0" dirty="0">
                <a:ea typeface="ＭＳ Ｐゴシック" charset="-128"/>
              </a:rPr>
              <a:t>Hans </a:t>
            </a:r>
            <a:r>
              <a:rPr lang="de-AT" b="0" dirty="0" err="1">
                <a:ea typeface="ＭＳ Ｐゴシック" charset="-128"/>
              </a:rPr>
              <a:t>Rijnten</a:t>
            </a:r>
            <a:r>
              <a:rPr lang="de-AT" b="0" dirty="0"/>
              <a:t>, </a:t>
            </a:r>
          </a:p>
          <a:p>
            <a:r>
              <a:rPr lang="de-AT" b="0" dirty="0" err="1"/>
              <a:t>Director</a:t>
            </a:r>
            <a:r>
              <a:rPr lang="de-AT" b="0" dirty="0"/>
              <a:t> Utrecht </a:t>
            </a:r>
            <a:r>
              <a:rPr lang="de-AT" b="0" dirty="0" err="1"/>
              <a:t>Economic</a:t>
            </a:r>
            <a:r>
              <a:rPr lang="de-AT" b="0" dirty="0"/>
              <a:t> Board</a:t>
            </a:r>
          </a:p>
          <a:p>
            <a:endParaRPr lang="de-AT" sz="1100" b="0" i="1" dirty="0"/>
          </a:p>
        </p:txBody>
      </p:sp>
      <p:pic>
        <p:nvPicPr>
          <p:cNvPr id="26" name="Bild 11"/>
          <p:cNvPicPr>
            <a:picLocks noChangeAspect="1"/>
          </p:cNvPicPr>
          <p:nvPr/>
        </p:nvPicPr>
        <p:blipFill>
          <a:blip r:embed="rId10" cstate="print"/>
          <a:stretch>
            <a:fillRect/>
          </a:stretch>
        </p:blipFill>
        <p:spPr>
          <a:xfrm>
            <a:off x="8383436" y="5224234"/>
            <a:ext cx="938364" cy="1184493"/>
          </a:xfrm>
          <a:prstGeom prst="rect">
            <a:avLst/>
          </a:prstGeom>
        </p:spPr>
      </p:pic>
      <p:sp>
        <p:nvSpPr>
          <p:cNvPr id="28" name="Oval 41">
            <a:extLst>
              <a:ext uri="{FF2B5EF4-FFF2-40B4-BE49-F238E27FC236}">
                <a16:creationId xmlns:a16="http://schemas.microsoft.com/office/drawing/2014/main" id="{0D6D33C8-790A-801E-7203-493CCCC9B2AD}"/>
              </a:ext>
            </a:extLst>
          </p:cNvPr>
          <p:cNvSpPr>
            <a:spLocks noChangeArrowheads="1"/>
          </p:cNvSpPr>
          <p:nvPr/>
        </p:nvSpPr>
        <p:spPr bwMode="auto">
          <a:xfrm>
            <a:off x="566738" y="281148"/>
            <a:ext cx="252000" cy="252000"/>
          </a:xfrm>
          <a:prstGeom prst="ellipse">
            <a:avLst/>
          </a:prstGeom>
          <a:solidFill>
            <a:schemeClr val="bg2"/>
          </a:solidFill>
          <a:ln w="9525">
            <a:solidFill>
              <a:schemeClr val="bg1"/>
            </a:solidFill>
            <a:round/>
            <a:headEnd/>
            <a:tailEnd/>
          </a:ln>
          <a:effectLst/>
        </p:spPr>
        <p:txBody>
          <a:bodyPr wrap="none" lIns="0" tIns="0" rIns="0" bIns="0" anchor="ctr"/>
          <a:lstStyle/>
          <a:p>
            <a:pPr algn="ctr"/>
            <a:r>
              <a:rPr lang="de-DE">
                <a:solidFill>
                  <a:schemeClr val="bg1"/>
                </a:solidFill>
                <a:cs typeface="Arial"/>
              </a:rPr>
              <a:t>1</a:t>
            </a:r>
          </a:p>
        </p:txBody>
      </p:sp>
    </p:spTree>
    <p:extLst>
      <p:ext uri="{BB962C8B-B14F-4D97-AF65-F5344CB8AC3E}">
        <p14:creationId xmlns:p14="http://schemas.microsoft.com/office/powerpoint/2010/main" val="120961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ChangeArrowheads="1"/>
          </p:cNvSpPr>
          <p:nvPr>
            <p:custDataLst>
              <p:tags r:id="rId1"/>
            </p:custDataLst>
          </p:nvPr>
        </p:nvSpPr>
        <p:spPr bwMode="auto">
          <a:xfrm>
            <a:off x="5087622" y="2769402"/>
            <a:ext cx="2037434" cy="3548664"/>
          </a:xfrm>
          <a:prstGeom prst="rect">
            <a:avLst/>
          </a:prstGeom>
          <a:solidFill>
            <a:schemeClr val="accent1"/>
          </a:solidFill>
          <a:ln w="12700">
            <a:noFill/>
            <a:miter lim="800000"/>
            <a:headEnd/>
            <a:tailEnd/>
          </a:ln>
        </p:spPr>
        <p:txBody>
          <a:bodyPr lIns="72000" tIns="0" rIns="0" bIns="0" anchor="ctr"/>
          <a:lstStyle/>
          <a:p>
            <a:pPr defTabSz="762000" eaLnBrk="0" hangingPunct="0"/>
            <a:endParaRPr lang="de-DE" baseline="30000">
              <a:solidFill>
                <a:schemeClr val="folHlink"/>
              </a:solidFill>
              <a:ea typeface="ＭＳ Ｐゴシック" charset="-128"/>
            </a:endParaRPr>
          </a:p>
        </p:txBody>
      </p:sp>
      <p:sp>
        <p:nvSpPr>
          <p:cNvPr id="4098" name="Titel 1"/>
          <p:cNvSpPr>
            <a:spLocks noGrp="1"/>
          </p:cNvSpPr>
          <p:nvPr>
            <p:ph type="title"/>
          </p:nvPr>
        </p:nvSpPr>
        <p:spPr/>
        <p:txBody>
          <a:bodyPr/>
          <a:lstStyle/>
          <a:p>
            <a:pPr lvl="1"/>
            <a:r>
              <a:rPr lang="de-DE" dirty="0">
                <a:latin typeface="Arial"/>
                <a:cs typeface="Arial"/>
              </a:rPr>
              <a:t>EU-Wettbewerbsfähigkeit: Oberbayern </a:t>
            </a:r>
            <a:r>
              <a:rPr lang="de-AT" dirty="0">
                <a:latin typeface="Arial"/>
                <a:cs typeface="Arial"/>
              </a:rPr>
              <a:t>als beste deutsche Region auf Platz 14 vor Hamburg (15), Wien/NÖ Rang 33 vor OÖ (Rang 47)</a:t>
            </a:r>
            <a:br>
              <a:rPr lang="de-DE" dirty="0">
                <a:cs typeface="Arial"/>
              </a:rPr>
            </a:br>
            <a:endParaRPr lang="de-DE" sz="2100" dirty="0"/>
          </a:p>
        </p:txBody>
      </p:sp>
      <p:sp>
        <p:nvSpPr>
          <p:cNvPr id="4103" name="TextBox 97"/>
          <p:cNvSpPr txBox="1">
            <a:spLocks/>
          </p:cNvSpPr>
          <p:nvPr>
            <p:custDataLst>
              <p:tags r:id="rId2"/>
            </p:custDataLst>
          </p:nvPr>
        </p:nvSpPr>
        <p:spPr bwMode="auto">
          <a:xfrm>
            <a:off x="566738" y="1854200"/>
            <a:ext cx="87550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b="1">
                <a:solidFill>
                  <a:schemeClr val="tx1"/>
                </a:solidFill>
                <a:latin typeface="Arial" charset="0"/>
                <a:ea typeface="ＭＳ Ｐゴシック" charset="0"/>
              </a:defRPr>
            </a:lvl1pPr>
            <a:lvl2pPr marL="742950" indent="-285750" eaLnBrk="0" hangingPunct="0">
              <a:defRPr sz="1300" b="1">
                <a:solidFill>
                  <a:schemeClr val="tx1"/>
                </a:solidFill>
                <a:latin typeface="Arial" charset="0"/>
                <a:ea typeface="ＭＳ Ｐゴシック" charset="0"/>
              </a:defRPr>
            </a:lvl2pPr>
            <a:lvl3pPr marL="1143000" indent="-228600" eaLnBrk="0" hangingPunct="0">
              <a:defRPr sz="1300" b="1">
                <a:solidFill>
                  <a:schemeClr val="tx1"/>
                </a:solidFill>
                <a:latin typeface="Arial" charset="0"/>
                <a:ea typeface="ＭＳ Ｐゴシック" charset="0"/>
              </a:defRPr>
            </a:lvl3pPr>
            <a:lvl4pPr marL="1600200" indent="-228600" eaLnBrk="0" hangingPunct="0">
              <a:defRPr sz="1300" b="1">
                <a:solidFill>
                  <a:schemeClr val="tx1"/>
                </a:solidFill>
                <a:latin typeface="Arial" charset="0"/>
                <a:ea typeface="ＭＳ Ｐゴシック" charset="0"/>
              </a:defRPr>
            </a:lvl4pPr>
            <a:lvl5pPr marL="2057400" indent="-228600" eaLnBrk="0" hangingPunct="0">
              <a:defRPr sz="1300" b="1">
                <a:solidFill>
                  <a:schemeClr val="tx1"/>
                </a:solidFill>
                <a:latin typeface="Arial" charset="0"/>
                <a:ea typeface="ＭＳ Ｐゴシック" charset="0"/>
              </a:defRPr>
            </a:lvl5pPr>
            <a:lvl6pPr marL="2514600" indent="-228600" eaLnBrk="0" fontAlgn="base" hangingPunct="0">
              <a:spcBef>
                <a:spcPct val="0"/>
              </a:spcBef>
              <a:spcAft>
                <a:spcPct val="0"/>
              </a:spcAft>
              <a:defRPr sz="1300" b="1">
                <a:solidFill>
                  <a:schemeClr val="tx1"/>
                </a:solidFill>
                <a:latin typeface="Arial" charset="0"/>
                <a:ea typeface="ＭＳ Ｐゴシック" charset="0"/>
              </a:defRPr>
            </a:lvl6pPr>
            <a:lvl7pPr marL="2971800" indent="-228600" eaLnBrk="0" fontAlgn="base" hangingPunct="0">
              <a:spcBef>
                <a:spcPct val="0"/>
              </a:spcBef>
              <a:spcAft>
                <a:spcPct val="0"/>
              </a:spcAft>
              <a:defRPr sz="1300" b="1">
                <a:solidFill>
                  <a:schemeClr val="tx1"/>
                </a:solidFill>
                <a:latin typeface="Arial" charset="0"/>
                <a:ea typeface="ＭＳ Ｐゴシック" charset="0"/>
              </a:defRPr>
            </a:lvl7pPr>
            <a:lvl8pPr marL="3429000" indent="-228600" eaLnBrk="0" fontAlgn="base" hangingPunct="0">
              <a:spcBef>
                <a:spcPct val="0"/>
              </a:spcBef>
              <a:spcAft>
                <a:spcPct val="0"/>
              </a:spcAft>
              <a:defRPr sz="1300" b="1">
                <a:solidFill>
                  <a:schemeClr val="tx1"/>
                </a:solidFill>
                <a:latin typeface="Arial" charset="0"/>
                <a:ea typeface="ＭＳ Ｐゴシック" charset="0"/>
              </a:defRPr>
            </a:lvl8pPr>
            <a:lvl9pPr marL="3886200" indent="-228600" eaLnBrk="0" fontAlgn="base" hangingPunct="0">
              <a:spcBef>
                <a:spcPct val="0"/>
              </a:spcBef>
              <a:spcAft>
                <a:spcPct val="0"/>
              </a:spcAft>
              <a:defRPr sz="1300" b="1">
                <a:solidFill>
                  <a:schemeClr val="tx1"/>
                </a:solidFill>
                <a:latin typeface="Arial" charset="0"/>
                <a:ea typeface="ＭＳ Ｐゴシック" charset="0"/>
              </a:defRPr>
            </a:lvl9pPr>
          </a:lstStyle>
          <a:p>
            <a:pPr eaLnBrk="1" hangingPunct="1"/>
            <a:r>
              <a:rPr lang="de-DE" sz="1700" b="0" dirty="0"/>
              <a:t>Europäische Kommission: Vergleich der regionalen Wettbewerbsfähigkeit</a:t>
            </a:r>
          </a:p>
        </p:txBody>
      </p:sp>
      <p:sp>
        <p:nvSpPr>
          <p:cNvPr id="65" name="TextBox 16"/>
          <p:cNvSpPr txBox="1"/>
          <p:nvPr/>
        </p:nvSpPr>
        <p:spPr>
          <a:xfrm>
            <a:off x="566738" y="6541230"/>
            <a:ext cx="8755062" cy="153888"/>
          </a:xfrm>
          <a:prstGeom prst="rect">
            <a:avLst/>
          </a:prstGeom>
          <a:noFill/>
        </p:spPr>
        <p:txBody>
          <a:bodyPr vert="horz" wrap="square" lIns="0" tIns="0" rIns="0" bIns="0" rtlCol="0" anchor="b" anchorCtr="0">
            <a:spAutoFit/>
          </a:bodyPr>
          <a:lstStyle/>
          <a:p>
            <a:r>
              <a:rPr lang="de-DE" sz="1000" b="0" dirty="0"/>
              <a:t>1) </a:t>
            </a:r>
            <a:r>
              <a:rPr lang="de-DE" sz="1000" b="0" dirty="0">
                <a:solidFill>
                  <a:srgbClr val="000000"/>
                </a:solidFill>
              </a:rPr>
              <a:t>S</a:t>
            </a:r>
            <a:r>
              <a:rPr kumimoji="0" lang="de-DE" sz="1000" b="0" i="0" u="none" strike="noStrike" kern="1200" cap="none" spc="0" normalizeH="0" baseline="0" noProof="0" dirty="0" err="1">
                <a:ln>
                  <a:noFill/>
                </a:ln>
                <a:solidFill>
                  <a:srgbClr val="000000"/>
                </a:solidFill>
                <a:effectLst/>
                <a:uLnTx/>
                <a:uFillTx/>
                <a:latin typeface="Arial" charset="0"/>
                <a:ea typeface="+mn-ea"/>
                <a:cs typeface="+mn-cs"/>
              </a:rPr>
              <a:t>eit</a:t>
            </a:r>
            <a:r>
              <a:rPr kumimoji="0" lang="de-DE" sz="1000" b="0" i="0" u="none" strike="noStrike" kern="1200" cap="none" spc="0" normalizeH="0" baseline="0" noProof="0" dirty="0">
                <a:ln>
                  <a:noFill/>
                </a:ln>
                <a:solidFill>
                  <a:srgbClr val="000000"/>
                </a:solidFill>
                <a:effectLst/>
                <a:uLnTx/>
                <a:uFillTx/>
                <a:latin typeface="Arial" charset="0"/>
                <a:ea typeface="+mn-ea"/>
                <a:cs typeface="+mn-cs"/>
              </a:rPr>
              <a:t> 2013 als gemeinsame Region mit dem jeweiligen Einzugsgebiet bewertet</a:t>
            </a:r>
            <a:endParaRPr lang="de-DE" sz="1000" b="0" dirty="0"/>
          </a:p>
        </p:txBody>
      </p:sp>
      <p:sp>
        <p:nvSpPr>
          <p:cNvPr id="62" name="Rectangle 4"/>
          <p:cNvSpPr>
            <a:spLocks noChangeArrowheads="1"/>
          </p:cNvSpPr>
          <p:nvPr>
            <p:custDataLst>
              <p:tags r:id="rId3"/>
            </p:custDataLst>
          </p:nvPr>
        </p:nvSpPr>
        <p:spPr bwMode="auto">
          <a:xfrm>
            <a:off x="476240" y="2744397"/>
            <a:ext cx="2212001" cy="1785356"/>
          </a:xfrm>
          <a:prstGeom prst="rect">
            <a:avLst/>
          </a:prstGeom>
          <a:solidFill>
            <a:schemeClr val="accent1"/>
          </a:solidFill>
          <a:ln w="12700">
            <a:noFill/>
            <a:miter lim="800000"/>
            <a:headEnd/>
            <a:tailEnd/>
          </a:ln>
        </p:spPr>
        <p:txBody>
          <a:bodyPr lIns="72000" tIns="0" rIns="0" bIns="0" anchor="ctr"/>
          <a:lstStyle/>
          <a:p>
            <a:pPr defTabSz="762000" eaLnBrk="0" hangingPunct="0"/>
            <a:endParaRPr lang="de-DE" baseline="30000">
              <a:solidFill>
                <a:schemeClr val="folHlink"/>
              </a:solidFill>
              <a:ea typeface="ＭＳ Ｐゴシック" charset="-128"/>
            </a:endParaRPr>
          </a:p>
        </p:txBody>
      </p:sp>
      <p:sp>
        <p:nvSpPr>
          <p:cNvPr id="68" name="Rectangle 18"/>
          <p:cNvSpPr>
            <a:spLocks noChangeArrowheads="1"/>
          </p:cNvSpPr>
          <p:nvPr>
            <p:custDataLst>
              <p:tags r:id="rId4"/>
            </p:custDataLst>
          </p:nvPr>
        </p:nvSpPr>
        <p:spPr bwMode="auto">
          <a:xfrm>
            <a:off x="7043838" y="2234174"/>
            <a:ext cx="2218512" cy="466725"/>
          </a:xfrm>
          <a:prstGeom prst="rect">
            <a:avLst/>
          </a:prstGeom>
          <a:solidFill>
            <a:schemeClr val="bg1"/>
          </a:solidFill>
          <a:ln w="12700">
            <a:solidFill>
              <a:schemeClr val="folHlink"/>
            </a:solidFill>
            <a:miter lim="800000"/>
            <a:headEnd/>
            <a:tailEnd/>
          </a:ln>
        </p:spPr>
        <p:txBody>
          <a:bodyPr lIns="72000" tIns="0" rIns="0" bIns="0" anchor="ctr"/>
          <a:lstStyle/>
          <a:p>
            <a:pPr defTabSz="762000" eaLnBrk="0" hangingPunct="0"/>
            <a:r>
              <a:rPr lang="de-DE">
                <a:solidFill>
                  <a:schemeClr val="folHlink"/>
                </a:solidFill>
                <a:ea typeface="ＭＳ Ｐゴシック" charset="-128"/>
              </a:rPr>
              <a:t>Niederlande</a:t>
            </a:r>
          </a:p>
        </p:txBody>
      </p:sp>
      <p:sp>
        <p:nvSpPr>
          <p:cNvPr id="70" name="Rectangle 8"/>
          <p:cNvSpPr>
            <a:spLocks noChangeArrowheads="1"/>
          </p:cNvSpPr>
          <p:nvPr>
            <p:custDataLst>
              <p:tags r:id="rId5"/>
            </p:custDataLst>
          </p:nvPr>
        </p:nvSpPr>
        <p:spPr bwMode="auto">
          <a:xfrm>
            <a:off x="4755939" y="2769402"/>
            <a:ext cx="457590" cy="1735347"/>
          </a:xfrm>
          <a:prstGeom prst="rect">
            <a:avLst/>
          </a:prstGeom>
          <a:noFill/>
          <a:ln w="12700" algn="ctr">
            <a:noFill/>
            <a:miter lim="800000"/>
            <a:headEnd/>
            <a:tailEnd/>
          </a:ln>
        </p:spPr>
        <p:txBody>
          <a:bodyPr wrap="square" lIns="0" tIns="0" rIns="0" bIns="0">
            <a:spAutoFit/>
          </a:bodyPr>
          <a:lstStyle/>
          <a:p>
            <a:pPr marL="188913" lvl="1" indent="-188913" defTabSz="900113" eaLnBrk="0" hangingPunct="0">
              <a:lnSpc>
                <a:spcPct val="95000"/>
              </a:lnSpc>
              <a:spcBef>
                <a:spcPts val="500"/>
              </a:spcBef>
              <a:buClr>
                <a:schemeClr val="hlink"/>
              </a:buClr>
              <a:buSzPct val="100000"/>
            </a:pPr>
            <a:r>
              <a:rPr lang="de-DE" sz="1100" dirty="0"/>
              <a:t>33.</a:t>
            </a:r>
          </a:p>
          <a:p>
            <a:pPr marL="188913" lvl="1" indent="-188913" defTabSz="900113" eaLnBrk="0" hangingPunct="0">
              <a:lnSpc>
                <a:spcPct val="95000"/>
              </a:lnSpc>
              <a:spcBef>
                <a:spcPts val="500"/>
              </a:spcBef>
              <a:buClr>
                <a:schemeClr val="hlink"/>
              </a:buClr>
              <a:buSzPct val="100000"/>
            </a:pPr>
            <a:r>
              <a:rPr lang="de-DE" sz="1100" dirty="0"/>
              <a:t>47.</a:t>
            </a:r>
          </a:p>
          <a:p>
            <a:pPr marL="188913" lvl="1" indent="-188913" defTabSz="900113" eaLnBrk="0" hangingPunct="0">
              <a:lnSpc>
                <a:spcPct val="95000"/>
              </a:lnSpc>
              <a:spcBef>
                <a:spcPts val="500"/>
              </a:spcBef>
              <a:buClr>
                <a:schemeClr val="hlink"/>
              </a:buClr>
              <a:buSzPct val="100000"/>
            </a:pPr>
            <a:r>
              <a:rPr lang="de-DE" sz="1100" b="0" dirty="0"/>
              <a:t>61.</a:t>
            </a:r>
          </a:p>
          <a:p>
            <a:pPr marL="188913" lvl="1" indent="-188913" defTabSz="900113" eaLnBrk="0" hangingPunct="0">
              <a:lnSpc>
                <a:spcPct val="95000"/>
              </a:lnSpc>
              <a:spcBef>
                <a:spcPts val="500"/>
              </a:spcBef>
              <a:buClr>
                <a:schemeClr val="hlink"/>
              </a:buClr>
              <a:buSzPct val="100000"/>
            </a:pPr>
            <a:r>
              <a:rPr lang="de-DE" sz="1100" dirty="0"/>
              <a:t>64.</a:t>
            </a:r>
          </a:p>
          <a:p>
            <a:pPr marL="188913" lvl="1" indent="-188913" defTabSz="900113" eaLnBrk="0" hangingPunct="0">
              <a:lnSpc>
                <a:spcPct val="95000"/>
              </a:lnSpc>
              <a:spcBef>
                <a:spcPts val="500"/>
              </a:spcBef>
              <a:buClr>
                <a:schemeClr val="hlink"/>
              </a:buClr>
              <a:buSzPct val="100000"/>
            </a:pPr>
            <a:r>
              <a:rPr lang="de-DE" sz="1100" b="0" dirty="0"/>
              <a:t>68.</a:t>
            </a:r>
          </a:p>
          <a:p>
            <a:pPr marL="188913" lvl="1" indent="-188913" defTabSz="900113" eaLnBrk="0" hangingPunct="0">
              <a:lnSpc>
                <a:spcPct val="95000"/>
              </a:lnSpc>
              <a:spcBef>
                <a:spcPts val="500"/>
              </a:spcBef>
              <a:buClr>
                <a:schemeClr val="hlink"/>
              </a:buClr>
              <a:buSzPct val="100000"/>
            </a:pPr>
            <a:r>
              <a:rPr lang="de-DE" sz="1100" b="0" dirty="0"/>
              <a:t>69.</a:t>
            </a:r>
          </a:p>
          <a:p>
            <a:pPr marL="188913" lvl="1" indent="-188913" defTabSz="900113" eaLnBrk="0" hangingPunct="0">
              <a:lnSpc>
                <a:spcPct val="95000"/>
              </a:lnSpc>
              <a:spcBef>
                <a:spcPts val="500"/>
              </a:spcBef>
              <a:buClr>
                <a:schemeClr val="hlink"/>
              </a:buClr>
              <a:buSzPct val="100000"/>
            </a:pPr>
            <a:r>
              <a:rPr lang="de-DE" sz="1100" b="0" dirty="0"/>
              <a:t>91.</a:t>
            </a:r>
          </a:p>
          <a:p>
            <a:pPr marL="188913" lvl="1" indent="-188913" defTabSz="900113" eaLnBrk="0" hangingPunct="0">
              <a:lnSpc>
                <a:spcPct val="95000"/>
              </a:lnSpc>
              <a:spcBef>
                <a:spcPts val="500"/>
              </a:spcBef>
              <a:buClr>
                <a:schemeClr val="hlink"/>
              </a:buClr>
              <a:buSzPct val="100000"/>
            </a:pPr>
            <a:r>
              <a:rPr lang="de-DE" sz="1100" dirty="0"/>
              <a:t>93.</a:t>
            </a:r>
          </a:p>
        </p:txBody>
      </p:sp>
      <p:sp>
        <p:nvSpPr>
          <p:cNvPr id="72" name="Rectangle 8"/>
          <p:cNvSpPr>
            <a:spLocks noChangeArrowheads="1"/>
          </p:cNvSpPr>
          <p:nvPr>
            <p:custDataLst>
              <p:tags r:id="rId6"/>
            </p:custDataLst>
          </p:nvPr>
        </p:nvSpPr>
        <p:spPr bwMode="auto">
          <a:xfrm>
            <a:off x="5081593" y="2769402"/>
            <a:ext cx="1099051" cy="1960280"/>
          </a:xfrm>
          <a:prstGeom prst="rect">
            <a:avLst/>
          </a:prstGeom>
          <a:noFill/>
          <a:ln w="12700" algn="ctr">
            <a:noFill/>
            <a:miter lim="800000"/>
            <a:headEnd/>
            <a:tailEnd/>
          </a:ln>
        </p:spPr>
        <p:txBody>
          <a:bodyPr wrap="square" lIns="0" tIns="0" rIns="0" bIns="0" anchor="t">
            <a:spAutoFit/>
          </a:bodyPr>
          <a:lstStyle/>
          <a:p>
            <a:pPr marL="228600" lvl="1" indent="-228600" defTabSz="900113" eaLnBrk="0" hangingPunct="0">
              <a:lnSpc>
                <a:spcPct val="95000"/>
              </a:lnSpc>
              <a:spcBef>
                <a:spcPts val="500"/>
              </a:spcBef>
              <a:buClr>
                <a:schemeClr val="hlink"/>
              </a:buClr>
              <a:buSzPct val="100000"/>
            </a:pPr>
            <a:r>
              <a:rPr lang="de-DE" sz="1100" dirty="0">
                <a:latin typeface="Arial"/>
                <a:cs typeface="Arial"/>
              </a:rPr>
              <a:t>Wien/NÖ</a:t>
            </a:r>
            <a:r>
              <a:rPr lang="de-DE" sz="1100" baseline="30000" dirty="0">
                <a:latin typeface="Arial"/>
                <a:cs typeface="Arial"/>
              </a:rPr>
              <a:t>1)</a:t>
            </a:r>
          </a:p>
          <a:p>
            <a:pPr marL="175895" lvl="1" indent="-175895" defTabSz="900113" eaLnBrk="0" hangingPunct="0">
              <a:lnSpc>
                <a:spcPct val="95000"/>
              </a:lnSpc>
              <a:spcBef>
                <a:spcPts val="500"/>
              </a:spcBef>
              <a:buClr>
                <a:schemeClr val="hlink"/>
              </a:buClr>
              <a:buSzPct val="100000"/>
            </a:pPr>
            <a:r>
              <a:rPr lang="de-DE" sz="1100" dirty="0">
                <a:latin typeface="Arial"/>
                <a:cs typeface="Arial"/>
              </a:rPr>
              <a:t>Oberösterreich</a:t>
            </a:r>
          </a:p>
          <a:p>
            <a:pPr marL="175895" lvl="1" indent="-175895" defTabSz="900113" eaLnBrk="0" hangingPunct="0">
              <a:lnSpc>
                <a:spcPct val="95000"/>
              </a:lnSpc>
              <a:spcBef>
                <a:spcPts val="500"/>
              </a:spcBef>
              <a:buClr>
                <a:schemeClr val="hlink"/>
              </a:buClr>
              <a:buSzPct val="100000"/>
            </a:pPr>
            <a:r>
              <a:rPr lang="de-DE" sz="1100" b="0" dirty="0">
                <a:latin typeface="Arial"/>
                <a:cs typeface="Arial"/>
              </a:rPr>
              <a:t>Salzburg</a:t>
            </a:r>
          </a:p>
          <a:p>
            <a:pPr marL="175895" lvl="1" indent="-175895" defTabSz="900113" eaLnBrk="0" hangingPunct="0">
              <a:lnSpc>
                <a:spcPct val="95000"/>
              </a:lnSpc>
              <a:spcBef>
                <a:spcPts val="500"/>
              </a:spcBef>
              <a:buClr>
                <a:schemeClr val="hlink"/>
              </a:buClr>
              <a:buSzPct val="100000"/>
            </a:pPr>
            <a:r>
              <a:rPr lang="de-DE" sz="1100" dirty="0">
                <a:latin typeface="Arial"/>
                <a:cs typeface="Arial"/>
              </a:rPr>
              <a:t>Vorarlberg</a:t>
            </a:r>
          </a:p>
          <a:p>
            <a:pPr marL="175895" lvl="1" indent="-175895" defTabSz="900113" eaLnBrk="0" hangingPunct="0">
              <a:lnSpc>
                <a:spcPct val="95000"/>
              </a:lnSpc>
              <a:spcBef>
                <a:spcPts val="500"/>
              </a:spcBef>
              <a:buClr>
                <a:schemeClr val="hlink"/>
              </a:buClr>
              <a:buSzPct val="100000"/>
            </a:pPr>
            <a:r>
              <a:rPr lang="de-DE" sz="1100" b="0" dirty="0">
                <a:latin typeface="Arial"/>
                <a:cs typeface="Arial"/>
              </a:rPr>
              <a:t>Steiermark</a:t>
            </a:r>
          </a:p>
          <a:p>
            <a:pPr marL="175895" lvl="1" indent="-175895" defTabSz="900113" eaLnBrk="0" hangingPunct="0">
              <a:lnSpc>
                <a:spcPct val="95000"/>
              </a:lnSpc>
              <a:spcBef>
                <a:spcPts val="500"/>
              </a:spcBef>
              <a:buClr>
                <a:schemeClr val="hlink"/>
              </a:buClr>
              <a:buSzPct val="100000"/>
            </a:pPr>
            <a:r>
              <a:rPr lang="de-DE" sz="1100" b="0" dirty="0">
                <a:latin typeface="Arial"/>
                <a:cs typeface="Arial"/>
              </a:rPr>
              <a:t>Tirol</a:t>
            </a:r>
          </a:p>
          <a:p>
            <a:pPr marL="175895" lvl="1" indent="-175895" defTabSz="900113" eaLnBrk="0" hangingPunct="0">
              <a:lnSpc>
                <a:spcPct val="95000"/>
              </a:lnSpc>
              <a:spcBef>
                <a:spcPts val="500"/>
              </a:spcBef>
              <a:buClr>
                <a:schemeClr val="hlink"/>
              </a:buClr>
              <a:buSzPct val="100000"/>
            </a:pPr>
            <a:r>
              <a:rPr lang="de-DE" sz="1100" b="0" dirty="0">
                <a:latin typeface="Arial"/>
                <a:cs typeface="Arial"/>
              </a:rPr>
              <a:t>Burgenland</a:t>
            </a:r>
          </a:p>
          <a:p>
            <a:pPr marL="175895" lvl="1" indent="-175895" defTabSz="900113" eaLnBrk="0" hangingPunct="0">
              <a:lnSpc>
                <a:spcPct val="95000"/>
              </a:lnSpc>
              <a:spcBef>
                <a:spcPts val="500"/>
              </a:spcBef>
              <a:buClr>
                <a:schemeClr val="hlink"/>
              </a:buClr>
              <a:buSzPct val="100000"/>
            </a:pPr>
            <a:r>
              <a:rPr lang="de-DE" sz="1100" dirty="0">
                <a:latin typeface="Arial"/>
                <a:cs typeface="Arial"/>
              </a:rPr>
              <a:t>Kärnten</a:t>
            </a:r>
          </a:p>
          <a:p>
            <a:pPr marL="175895" lvl="1" indent="-175895" defTabSz="900113" eaLnBrk="0" hangingPunct="0">
              <a:lnSpc>
                <a:spcPct val="95000"/>
              </a:lnSpc>
              <a:spcBef>
                <a:spcPts val="500"/>
              </a:spcBef>
              <a:buClr>
                <a:schemeClr val="hlink"/>
              </a:buClr>
              <a:buSzPct val="100000"/>
            </a:pPr>
            <a:endParaRPr lang="de-DE" sz="1100" dirty="0">
              <a:cs typeface="Arial" charset="0"/>
            </a:endParaRPr>
          </a:p>
        </p:txBody>
      </p:sp>
      <p:sp>
        <p:nvSpPr>
          <p:cNvPr id="19" name="Rectangle 8"/>
          <p:cNvSpPr>
            <a:spLocks noChangeArrowheads="1"/>
          </p:cNvSpPr>
          <p:nvPr>
            <p:custDataLst>
              <p:tags r:id="rId7"/>
            </p:custDataLst>
          </p:nvPr>
        </p:nvSpPr>
        <p:spPr bwMode="auto">
          <a:xfrm>
            <a:off x="2924944" y="2769402"/>
            <a:ext cx="457590" cy="3747949"/>
          </a:xfrm>
          <a:prstGeom prst="rect">
            <a:avLst/>
          </a:prstGeom>
          <a:noFill/>
          <a:ln w="12700" algn="ctr">
            <a:noFill/>
            <a:miter lim="800000"/>
            <a:headEnd/>
            <a:tailEnd/>
          </a:ln>
        </p:spPr>
        <p:txBody>
          <a:bodyPr wrap="square" lIns="0" tIns="0" rIns="0" bIns="0">
            <a:spAutoFit/>
          </a:bodyPr>
          <a:lstStyle/>
          <a:p>
            <a:pPr marL="188913" lvl="1" indent="-188913" defTabSz="900113" eaLnBrk="0" hangingPunct="0">
              <a:lnSpc>
                <a:spcPct val="95000"/>
              </a:lnSpc>
              <a:spcBef>
                <a:spcPts val="300"/>
              </a:spcBef>
              <a:buClr>
                <a:schemeClr val="hlink"/>
              </a:buClr>
              <a:buSzPct val="100000"/>
            </a:pPr>
            <a:r>
              <a:rPr lang="de-DE" sz="1100" b="0" dirty="0"/>
              <a:t>55.</a:t>
            </a:r>
          </a:p>
          <a:p>
            <a:pPr marL="188913" lvl="1" indent="-188913" defTabSz="900113" eaLnBrk="0" hangingPunct="0">
              <a:lnSpc>
                <a:spcPct val="95000"/>
              </a:lnSpc>
              <a:spcBef>
                <a:spcPts val="300"/>
              </a:spcBef>
              <a:buClr>
                <a:schemeClr val="hlink"/>
              </a:buClr>
              <a:buSzPct val="100000"/>
            </a:pPr>
            <a:r>
              <a:rPr lang="de-DE" sz="1100" b="0" dirty="0"/>
              <a:t>59.</a:t>
            </a:r>
          </a:p>
          <a:p>
            <a:pPr marL="188913" lvl="1" indent="-188913" defTabSz="900113" eaLnBrk="0" hangingPunct="0">
              <a:lnSpc>
                <a:spcPct val="95000"/>
              </a:lnSpc>
              <a:spcBef>
                <a:spcPts val="300"/>
              </a:spcBef>
              <a:buClr>
                <a:schemeClr val="hlink"/>
              </a:buClr>
              <a:buSzPct val="100000"/>
            </a:pPr>
            <a:r>
              <a:rPr lang="de-DE" sz="1100" b="0" dirty="0"/>
              <a:t>59.</a:t>
            </a:r>
          </a:p>
          <a:p>
            <a:pPr marL="188913" lvl="1" indent="-188913" defTabSz="900113" eaLnBrk="0" hangingPunct="0">
              <a:lnSpc>
                <a:spcPct val="95000"/>
              </a:lnSpc>
              <a:spcBef>
                <a:spcPts val="300"/>
              </a:spcBef>
              <a:buClr>
                <a:schemeClr val="hlink"/>
              </a:buClr>
              <a:buSzPct val="100000"/>
            </a:pPr>
            <a:r>
              <a:rPr lang="de-DE" sz="1100" b="0" dirty="0"/>
              <a:t>64.</a:t>
            </a:r>
          </a:p>
          <a:p>
            <a:pPr marL="188913" lvl="1" indent="-188913" defTabSz="900113" eaLnBrk="0" hangingPunct="0">
              <a:lnSpc>
                <a:spcPct val="95000"/>
              </a:lnSpc>
              <a:spcBef>
                <a:spcPts val="300"/>
              </a:spcBef>
              <a:buClr>
                <a:schemeClr val="hlink"/>
              </a:buClr>
              <a:buSzPct val="100000"/>
            </a:pPr>
            <a:r>
              <a:rPr lang="de-DE" sz="1100" b="0" dirty="0"/>
              <a:t>71.</a:t>
            </a:r>
          </a:p>
          <a:p>
            <a:pPr marL="188913" lvl="1" indent="-188913" defTabSz="900113" eaLnBrk="0" hangingPunct="0">
              <a:lnSpc>
                <a:spcPct val="95000"/>
              </a:lnSpc>
              <a:spcBef>
                <a:spcPts val="300"/>
              </a:spcBef>
              <a:buClr>
                <a:schemeClr val="hlink"/>
              </a:buClr>
              <a:buSzPct val="100000"/>
            </a:pPr>
            <a:r>
              <a:rPr lang="de-DE" sz="1100" b="0" dirty="0"/>
              <a:t>74.</a:t>
            </a:r>
          </a:p>
          <a:p>
            <a:pPr marL="188913" lvl="1" indent="-188913" defTabSz="900113" eaLnBrk="0" hangingPunct="0">
              <a:lnSpc>
                <a:spcPct val="95000"/>
              </a:lnSpc>
              <a:spcBef>
                <a:spcPts val="300"/>
              </a:spcBef>
              <a:buClr>
                <a:schemeClr val="hlink"/>
              </a:buClr>
              <a:buSzPct val="100000"/>
            </a:pPr>
            <a:r>
              <a:rPr lang="de-DE" sz="1100" b="0" dirty="0"/>
              <a:t>75.</a:t>
            </a:r>
          </a:p>
          <a:p>
            <a:pPr marL="188913" lvl="1" indent="-188913" defTabSz="900113" eaLnBrk="0" hangingPunct="0">
              <a:lnSpc>
                <a:spcPct val="95000"/>
              </a:lnSpc>
              <a:spcBef>
                <a:spcPts val="300"/>
              </a:spcBef>
              <a:buClr>
                <a:schemeClr val="hlink"/>
              </a:buClr>
              <a:buSzPct val="100000"/>
            </a:pPr>
            <a:r>
              <a:rPr lang="de-DE" sz="1100" b="0" dirty="0"/>
              <a:t>75.</a:t>
            </a:r>
          </a:p>
          <a:p>
            <a:pPr marL="188913" lvl="1" indent="-188913" defTabSz="900113" eaLnBrk="0" hangingPunct="0">
              <a:lnSpc>
                <a:spcPct val="95000"/>
              </a:lnSpc>
              <a:spcBef>
                <a:spcPts val="300"/>
              </a:spcBef>
              <a:buClr>
                <a:schemeClr val="hlink"/>
              </a:buClr>
              <a:buSzPct val="100000"/>
            </a:pPr>
            <a:r>
              <a:rPr lang="de-DE" sz="1100" b="0" dirty="0"/>
              <a:t>77.</a:t>
            </a:r>
          </a:p>
          <a:p>
            <a:pPr marL="188913" lvl="1" indent="-188913" defTabSz="900113" eaLnBrk="0" hangingPunct="0">
              <a:lnSpc>
                <a:spcPct val="95000"/>
              </a:lnSpc>
              <a:spcBef>
                <a:spcPts val="300"/>
              </a:spcBef>
              <a:buClr>
                <a:schemeClr val="hlink"/>
              </a:buClr>
              <a:buSzPct val="100000"/>
            </a:pPr>
            <a:r>
              <a:rPr lang="de-DE" sz="1100" b="0" dirty="0"/>
              <a:t>80.</a:t>
            </a:r>
          </a:p>
          <a:p>
            <a:pPr marL="188913" lvl="1" indent="-188913" defTabSz="900113" eaLnBrk="0" hangingPunct="0">
              <a:lnSpc>
                <a:spcPct val="95000"/>
              </a:lnSpc>
              <a:spcBef>
                <a:spcPts val="300"/>
              </a:spcBef>
              <a:buClr>
                <a:schemeClr val="hlink"/>
              </a:buClr>
              <a:buSzPct val="100000"/>
            </a:pPr>
            <a:r>
              <a:rPr lang="de-DE" sz="1100" b="0" dirty="0"/>
              <a:t>82.</a:t>
            </a:r>
          </a:p>
          <a:p>
            <a:pPr marL="188913" lvl="1" indent="-188913" defTabSz="900113" eaLnBrk="0" hangingPunct="0">
              <a:lnSpc>
                <a:spcPct val="95000"/>
              </a:lnSpc>
              <a:spcBef>
                <a:spcPts val="300"/>
              </a:spcBef>
              <a:buClr>
                <a:schemeClr val="hlink"/>
              </a:buClr>
              <a:buSzPct val="100000"/>
            </a:pPr>
            <a:r>
              <a:rPr lang="de-DE" sz="1100" b="0" dirty="0"/>
              <a:t>83.</a:t>
            </a:r>
          </a:p>
          <a:p>
            <a:pPr marL="188913" lvl="1" indent="-188913" defTabSz="900113" eaLnBrk="0" hangingPunct="0">
              <a:lnSpc>
                <a:spcPct val="95000"/>
              </a:lnSpc>
              <a:spcBef>
                <a:spcPts val="300"/>
              </a:spcBef>
              <a:buClr>
                <a:schemeClr val="hlink"/>
              </a:buClr>
              <a:buSzPct val="100000"/>
            </a:pPr>
            <a:r>
              <a:rPr lang="de-DE" sz="1100" b="0" dirty="0"/>
              <a:t>85.</a:t>
            </a:r>
          </a:p>
          <a:p>
            <a:pPr marL="188913" lvl="1" indent="-188913" defTabSz="900113" eaLnBrk="0" hangingPunct="0">
              <a:lnSpc>
                <a:spcPct val="95000"/>
              </a:lnSpc>
              <a:spcBef>
                <a:spcPts val="300"/>
              </a:spcBef>
              <a:buClr>
                <a:schemeClr val="hlink"/>
              </a:buClr>
              <a:buSzPct val="100000"/>
            </a:pPr>
            <a:r>
              <a:rPr lang="de-DE" sz="1100" b="0" dirty="0"/>
              <a:t>86.</a:t>
            </a:r>
          </a:p>
          <a:p>
            <a:pPr marL="188913" lvl="1" indent="-188913" defTabSz="900113" eaLnBrk="0" hangingPunct="0">
              <a:lnSpc>
                <a:spcPct val="95000"/>
              </a:lnSpc>
              <a:spcBef>
                <a:spcPts val="300"/>
              </a:spcBef>
              <a:buClr>
                <a:schemeClr val="hlink"/>
              </a:buClr>
              <a:buSzPct val="100000"/>
            </a:pPr>
            <a:r>
              <a:rPr lang="de-DE" sz="1100" b="0" dirty="0"/>
              <a:t>96.</a:t>
            </a:r>
          </a:p>
          <a:p>
            <a:pPr marL="188913" lvl="1" indent="-188913" defTabSz="900113" eaLnBrk="0" hangingPunct="0">
              <a:lnSpc>
                <a:spcPct val="95000"/>
              </a:lnSpc>
              <a:spcBef>
                <a:spcPts val="300"/>
              </a:spcBef>
              <a:buClr>
                <a:schemeClr val="hlink"/>
              </a:buClr>
              <a:buSzPct val="100000"/>
            </a:pPr>
            <a:r>
              <a:rPr lang="de-DE" sz="1100" b="0" dirty="0"/>
              <a:t>99.</a:t>
            </a:r>
          </a:p>
          <a:p>
            <a:pPr marL="188913" lvl="1" indent="-188913" defTabSz="900113" eaLnBrk="0" hangingPunct="0">
              <a:lnSpc>
                <a:spcPct val="95000"/>
              </a:lnSpc>
              <a:spcBef>
                <a:spcPts val="300"/>
              </a:spcBef>
              <a:buClr>
                <a:schemeClr val="hlink"/>
              </a:buClr>
              <a:buSzPct val="100000"/>
            </a:pPr>
            <a:r>
              <a:rPr lang="de-DE" sz="1100" b="0" dirty="0"/>
              <a:t>103.</a:t>
            </a:r>
          </a:p>
          <a:p>
            <a:pPr marL="188913" lvl="1" indent="-188913" defTabSz="900113" eaLnBrk="0" hangingPunct="0">
              <a:lnSpc>
                <a:spcPct val="95000"/>
              </a:lnSpc>
              <a:spcBef>
                <a:spcPts val="300"/>
              </a:spcBef>
              <a:buClr>
                <a:schemeClr val="hlink"/>
              </a:buClr>
              <a:buSzPct val="100000"/>
            </a:pPr>
            <a:endParaRPr lang="de-DE" sz="1100" b="0" dirty="0">
              <a:solidFill>
                <a:schemeClr val="bg1"/>
              </a:solidFill>
            </a:endParaRPr>
          </a:p>
          <a:p>
            <a:pPr marL="188913" lvl="1" indent="-188913" defTabSz="900113" eaLnBrk="0" hangingPunct="0">
              <a:lnSpc>
                <a:spcPct val="95000"/>
              </a:lnSpc>
              <a:spcBef>
                <a:spcPts val="300"/>
              </a:spcBef>
              <a:buClr>
                <a:schemeClr val="hlink"/>
              </a:buClr>
              <a:buSzPct val="100000"/>
            </a:pPr>
            <a:r>
              <a:rPr lang="de-DE" sz="1100" b="0" dirty="0"/>
              <a:t>105.</a:t>
            </a:r>
          </a:p>
        </p:txBody>
      </p:sp>
      <p:sp>
        <p:nvSpPr>
          <p:cNvPr id="20" name="Rectangle 8"/>
          <p:cNvSpPr>
            <a:spLocks noChangeArrowheads="1"/>
          </p:cNvSpPr>
          <p:nvPr>
            <p:custDataLst>
              <p:tags r:id="rId8"/>
            </p:custDataLst>
          </p:nvPr>
        </p:nvSpPr>
        <p:spPr bwMode="auto">
          <a:xfrm>
            <a:off x="3268729" y="2769402"/>
            <a:ext cx="1360457" cy="3709477"/>
          </a:xfrm>
          <a:prstGeom prst="rect">
            <a:avLst/>
          </a:prstGeom>
          <a:noFill/>
          <a:ln w="12700" algn="ctr">
            <a:noFill/>
            <a:miter lim="800000"/>
            <a:headEnd/>
            <a:tailEnd/>
          </a:ln>
        </p:spPr>
        <p:txBody>
          <a:bodyPr wrap="square" lIns="0" tIns="0" rIns="0" bIns="0">
            <a:spAutoFit/>
          </a:bodyPr>
          <a:lstStyle/>
          <a:p>
            <a:pPr marL="0" lvl="1" defTabSz="900113" eaLnBrk="0" hangingPunct="0">
              <a:lnSpc>
                <a:spcPct val="95000"/>
              </a:lnSpc>
              <a:spcBef>
                <a:spcPts val="300"/>
              </a:spcBef>
              <a:buClr>
                <a:schemeClr val="hlink"/>
              </a:buClr>
              <a:buSzPct val="100000"/>
            </a:pPr>
            <a:r>
              <a:rPr lang="de-DE" sz="1100" b="0" dirty="0"/>
              <a:t>Dresden</a:t>
            </a:r>
          </a:p>
          <a:p>
            <a:pPr marL="0" lvl="1" defTabSz="900113" eaLnBrk="0" hangingPunct="0">
              <a:lnSpc>
                <a:spcPct val="95000"/>
              </a:lnSpc>
              <a:spcBef>
                <a:spcPts val="300"/>
              </a:spcBef>
              <a:buClr>
                <a:schemeClr val="hlink"/>
              </a:buClr>
              <a:buSzPct val="100000"/>
            </a:pPr>
            <a:r>
              <a:rPr lang="de-DE" sz="1100" b="0" dirty="0"/>
              <a:t>Detmold</a:t>
            </a:r>
          </a:p>
          <a:p>
            <a:pPr marL="0" lvl="1" defTabSz="900113" eaLnBrk="0" hangingPunct="0">
              <a:lnSpc>
                <a:spcPct val="95000"/>
              </a:lnSpc>
              <a:spcBef>
                <a:spcPts val="300"/>
              </a:spcBef>
              <a:buClr>
                <a:schemeClr val="hlink"/>
              </a:buClr>
              <a:buSzPct val="100000"/>
            </a:pPr>
            <a:r>
              <a:rPr lang="de-DE" sz="1100" b="0" dirty="0"/>
              <a:t>Braunschweig</a:t>
            </a:r>
          </a:p>
          <a:p>
            <a:pPr marL="0" lvl="1" defTabSz="900113" eaLnBrk="0" hangingPunct="0">
              <a:lnSpc>
                <a:spcPct val="95000"/>
              </a:lnSpc>
              <a:spcBef>
                <a:spcPts val="300"/>
              </a:spcBef>
              <a:buClr>
                <a:schemeClr val="hlink"/>
              </a:buClr>
              <a:buSzPct val="100000"/>
            </a:pPr>
            <a:r>
              <a:rPr lang="de-DE" sz="1100" b="0" dirty="0"/>
              <a:t>Hannover</a:t>
            </a:r>
          </a:p>
          <a:p>
            <a:pPr marL="0" lvl="1" defTabSz="900113" eaLnBrk="0" hangingPunct="0">
              <a:lnSpc>
                <a:spcPct val="95000"/>
              </a:lnSpc>
              <a:spcBef>
                <a:spcPts val="300"/>
              </a:spcBef>
              <a:buClr>
                <a:schemeClr val="hlink"/>
              </a:buClr>
              <a:buSzPct val="100000"/>
            </a:pPr>
            <a:r>
              <a:rPr lang="de-DE" sz="1100" b="0" dirty="0"/>
              <a:t>Lüneburg</a:t>
            </a:r>
          </a:p>
          <a:p>
            <a:pPr marL="0" lvl="1" defTabSz="900113" eaLnBrk="0" hangingPunct="0">
              <a:lnSpc>
                <a:spcPct val="95000"/>
              </a:lnSpc>
              <a:spcBef>
                <a:spcPts val="300"/>
              </a:spcBef>
              <a:buClr>
                <a:schemeClr val="hlink"/>
              </a:buClr>
              <a:buSzPct val="100000"/>
            </a:pPr>
            <a:r>
              <a:rPr lang="de-DE" sz="1100" b="0" dirty="0"/>
              <a:t>Oberfranken</a:t>
            </a:r>
          </a:p>
          <a:p>
            <a:pPr marL="0" lvl="1" defTabSz="900113" eaLnBrk="0" hangingPunct="0">
              <a:lnSpc>
                <a:spcPct val="95000"/>
              </a:lnSpc>
              <a:spcBef>
                <a:spcPts val="300"/>
              </a:spcBef>
              <a:buClr>
                <a:schemeClr val="hlink"/>
              </a:buClr>
              <a:buSzPct val="100000"/>
            </a:pPr>
            <a:r>
              <a:rPr lang="de-DE" sz="1100" b="0" dirty="0"/>
              <a:t>Schleswig-Holstein</a:t>
            </a:r>
          </a:p>
          <a:p>
            <a:pPr marL="0" lvl="1" defTabSz="900113" eaLnBrk="0" hangingPunct="0">
              <a:lnSpc>
                <a:spcPct val="95000"/>
              </a:lnSpc>
              <a:spcBef>
                <a:spcPts val="300"/>
              </a:spcBef>
              <a:buClr>
                <a:schemeClr val="hlink"/>
              </a:buClr>
              <a:buSzPct val="100000"/>
            </a:pPr>
            <a:r>
              <a:rPr lang="de-DE" sz="1100" b="0" dirty="0"/>
              <a:t>Bremen</a:t>
            </a:r>
          </a:p>
          <a:p>
            <a:pPr marL="0" lvl="1" defTabSz="900113" eaLnBrk="0" hangingPunct="0">
              <a:lnSpc>
                <a:spcPct val="95000"/>
              </a:lnSpc>
              <a:spcBef>
                <a:spcPts val="300"/>
              </a:spcBef>
              <a:buClr>
                <a:schemeClr val="hlink"/>
              </a:buClr>
              <a:buSzPct val="100000"/>
            </a:pPr>
            <a:r>
              <a:rPr lang="de-DE" sz="1100" b="0" dirty="0"/>
              <a:t>Oberpfalz</a:t>
            </a:r>
          </a:p>
          <a:p>
            <a:pPr marL="0" lvl="1" defTabSz="900113" eaLnBrk="0" hangingPunct="0">
              <a:lnSpc>
                <a:spcPct val="95000"/>
              </a:lnSpc>
              <a:spcBef>
                <a:spcPts val="300"/>
              </a:spcBef>
              <a:buClr>
                <a:schemeClr val="hlink"/>
              </a:buClr>
              <a:buSzPct val="100000"/>
            </a:pPr>
            <a:r>
              <a:rPr lang="de-DE" sz="1100" b="0" dirty="0"/>
              <a:t>Thüringen</a:t>
            </a:r>
          </a:p>
          <a:p>
            <a:pPr marL="0" lvl="1" defTabSz="900113" eaLnBrk="0" hangingPunct="0">
              <a:lnSpc>
                <a:spcPct val="95000"/>
              </a:lnSpc>
              <a:spcBef>
                <a:spcPts val="300"/>
              </a:spcBef>
              <a:buClr>
                <a:schemeClr val="hlink"/>
              </a:buClr>
              <a:buSzPct val="100000"/>
            </a:pPr>
            <a:r>
              <a:rPr lang="de-DE" sz="1100" b="0" dirty="0"/>
              <a:t>Chemnitz</a:t>
            </a:r>
          </a:p>
          <a:p>
            <a:pPr marL="0" lvl="1" defTabSz="900113" eaLnBrk="0" hangingPunct="0">
              <a:lnSpc>
                <a:spcPct val="95000"/>
              </a:lnSpc>
              <a:spcBef>
                <a:spcPts val="300"/>
              </a:spcBef>
              <a:buClr>
                <a:schemeClr val="hlink"/>
              </a:buClr>
              <a:buSzPct val="100000"/>
            </a:pPr>
            <a:r>
              <a:rPr lang="de-DE" sz="1100" b="0" dirty="0"/>
              <a:t>Niederbayern</a:t>
            </a:r>
          </a:p>
          <a:p>
            <a:pPr marL="0" lvl="1" defTabSz="900113" eaLnBrk="0" hangingPunct="0">
              <a:lnSpc>
                <a:spcPct val="95000"/>
              </a:lnSpc>
              <a:spcBef>
                <a:spcPts val="300"/>
              </a:spcBef>
              <a:buClr>
                <a:schemeClr val="hlink"/>
              </a:buClr>
              <a:buSzPct val="100000"/>
            </a:pPr>
            <a:r>
              <a:rPr lang="de-DE" sz="1100" b="0" dirty="0"/>
              <a:t>Saarland</a:t>
            </a:r>
          </a:p>
          <a:p>
            <a:pPr marL="0" lvl="1" defTabSz="900113" eaLnBrk="0" hangingPunct="0">
              <a:lnSpc>
                <a:spcPct val="95000"/>
              </a:lnSpc>
              <a:spcBef>
                <a:spcPts val="300"/>
              </a:spcBef>
              <a:buClr>
                <a:schemeClr val="hlink"/>
              </a:buClr>
              <a:buSzPct val="100000"/>
            </a:pPr>
            <a:r>
              <a:rPr lang="de-DE" sz="1100" b="0" dirty="0"/>
              <a:t>Trier</a:t>
            </a:r>
          </a:p>
          <a:p>
            <a:pPr marL="0" lvl="1" defTabSz="900113" eaLnBrk="0" hangingPunct="0">
              <a:lnSpc>
                <a:spcPct val="95000"/>
              </a:lnSpc>
              <a:spcBef>
                <a:spcPts val="300"/>
              </a:spcBef>
              <a:buClr>
                <a:schemeClr val="hlink"/>
              </a:buClr>
              <a:buSzPct val="100000"/>
            </a:pPr>
            <a:r>
              <a:rPr lang="de-DE" sz="1100" b="0" dirty="0"/>
              <a:t>Kassel</a:t>
            </a:r>
          </a:p>
          <a:p>
            <a:pPr marL="0" lvl="1" defTabSz="900113" eaLnBrk="0" hangingPunct="0">
              <a:lnSpc>
                <a:spcPct val="95000"/>
              </a:lnSpc>
              <a:spcBef>
                <a:spcPts val="300"/>
              </a:spcBef>
              <a:buClr>
                <a:schemeClr val="hlink"/>
              </a:buClr>
              <a:buSzPct val="100000"/>
            </a:pPr>
            <a:r>
              <a:rPr lang="de-DE" sz="1100" b="0" dirty="0"/>
              <a:t>Weser-Ems</a:t>
            </a:r>
          </a:p>
          <a:p>
            <a:pPr marL="0" lvl="1" defTabSz="900113" eaLnBrk="0" hangingPunct="0">
              <a:lnSpc>
                <a:spcPct val="95000"/>
              </a:lnSpc>
              <a:spcBef>
                <a:spcPts val="300"/>
              </a:spcBef>
              <a:buClr>
                <a:schemeClr val="hlink"/>
              </a:buClr>
              <a:buSzPct val="100000"/>
            </a:pPr>
            <a:r>
              <a:rPr lang="de-DE" sz="1100" b="0" dirty="0"/>
              <a:t>Mecklenburg- Vorpommern</a:t>
            </a:r>
          </a:p>
          <a:p>
            <a:pPr marL="0" lvl="1" defTabSz="900113" eaLnBrk="0" hangingPunct="0">
              <a:lnSpc>
                <a:spcPct val="95000"/>
              </a:lnSpc>
              <a:spcBef>
                <a:spcPts val="300"/>
              </a:spcBef>
              <a:buClr>
                <a:schemeClr val="hlink"/>
              </a:buClr>
              <a:buSzPct val="100000"/>
            </a:pPr>
            <a:r>
              <a:rPr lang="de-DE" sz="1100" b="0" dirty="0"/>
              <a:t>Sachsen-Anhalt</a:t>
            </a:r>
          </a:p>
        </p:txBody>
      </p:sp>
      <p:sp>
        <p:nvSpPr>
          <p:cNvPr id="18" name="Rectangle 8"/>
          <p:cNvSpPr>
            <a:spLocks noChangeArrowheads="1"/>
          </p:cNvSpPr>
          <p:nvPr>
            <p:custDataLst>
              <p:tags r:id="rId9"/>
            </p:custDataLst>
          </p:nvPr>
        </p:nvSpPr>
        <p:spPr bwMode="auto">
          <a:xfrm>
            <a:off x="652313" y="2769402"/>
            <a:ext cx="457590" cy="3947234"/>
          </a:xfrm>
          <a:prstGeom prst="rect">
            <a:avLst/>
          </a:prstGeom>
          <a:noFill/>
          <a:ln w="12700" algn="ctr">
            <a:noFill/>
            <a:miter lim="800000"/>
            <a:headEnd/>
            <a:tailEnd/>
          </a:ln>
        </p:spPr>
        <p:txBody>
          <a:bodyPr wrap="square" lIns="0" tIns="0" rIns="0" bIns="0">
            <a:spAutoFit/>
          </a:bodyPr>
          <a:lstStyle/>
          <a:p>
            <a:pPr marL="188913" lvl="1" indent="-188913" defTabSz="900113" eaLnBrk="0" hangingPunct="0">
              <a:lnSpc>
                <a:spcPct val="95000"/>
              </a:lnSpc>
              <a:spcBef>
                <a:spcPts val="300"/>
              </a:spcBef>
              <a:buClr>
                <a:schemeClr val="hlink"/>
              </a:buClr>
              <a:buSzPct val="100000"/>
            </a:pPr>
            <a:r>
              <a:rPr lang="de-DE" sz="1100" dirty="0"/>
              <a:t>14.</a:t>
            </a:r>
          </a:p>
          <a:p>
            <a:pPr marL="188913" lvl="1" indent="-188913" defTabSz="900113" eaLnBrk="0" hangingPunct="0">
              <a:lnSpc>
                <a:spcPct val="95000"/>
              </a:lnSpc>
              <a:spcBef>
                <a:spcPts val="300"/>
              </a:spcBef>
              <a:buClr>
                <a:schemeClr val="hlink"/>
              </a:buClr>
              <a:buSzPct val="100000"/>
            </a:pPr>
            <a:r>
              <a:rPr lang="de-DE" sz="1100" b="0" dirty="0"/>
              <a:t>15.</a:t>
            </a:r>
          </a:p>
          <a:p>
            <a:pPr marL="188913" lvl="1" indent="-188913" defTabSz="900113" eaLnBrk="0" hangingPunct="0">
              <a:lnSpc>
                <a:spcPct val="95000"/>
              </a:lnSpc>
              <a:spcBef>
                <a:spcPts val="300"/>
              </a:spcBef>
              <a:buClr>
                <a:schemeClr val="hlink"/>
              </a:buClr>
              <a:buSzPct val="100000"/>
            </a:pPr>
            <a:r>
              <a:rPr lang="de-DE" sz="1100" b="0" dirty="0"/>
              <a:t>16.</a:t>
            </a:r>
          </a:p>
          <a:p>
            <a:pPr marL="188913" lvl="1" indent="-188913" defTabSz="900113" eaLnBrk="0" hangingPunct="0">
              <a:lnSpc>
                <a:spcPct val="95000"/>
              </a:lnSpc>
              <a:spcBef>
                <a:spcPts val="300"/>
              </a:spcBef>
              <a:buClr>
                <a:schemeClr val="hlink"/>
              </a:buClr>
              <a:buSzPct val="100000"/>
            </a:pPr>
            <a:r>
              <a:rPr lang="de-DE" sz="1100" b="0" dirty="0"/>
              <a:t>17.</a:t>
            </a:r>
          </a:p>
          <a:p>
            <a:pPr marL="188913" lvl="1" indent="-188913" defTabSz="900113" eaLnBrk="0" hangingPunct="0">
              <a:lnSpc>
                <a:spcPct val="95000"/>
              </a:lnSpc>
              <a:spcBef>
                <a:spcPts val="300"/>
              </a:spcBef>
              <a:buClr>
                <a:schemeClr val="hlink"/>
              </a:buClr>
              <a:buSzPct val="100000"/>
            </a:pPr>
            <a:r>
              <a:rPr lang="de-DE" sz="1100" b="0" dirty="0"/>
              <a:t>18.</a:t>
            </a:r>
          </a:p>
          <a:p>
            <a:pPr marL="188913" lvl="1" indent="-188913" defTabSz="900113" eaLnBrk="0" hangingPunct="0">
              <a:lnSpc>
                <a:spcPct val="95000"/>
              </a:lnSpc>
              <a:spcBef>
                <a:spcPts val="300"/>
              </a:spcBef>
              <a:buClr>
                <a:schemeClr val="hlink"/>
              </a:buClr>
              <a:buSzPct val="100000"/>
            </a:pPr>
            <a:r>
              <a:rPr lang="de-DE" sz="1100" b="0" dirty="0"/>
              <a:t>18.</a:t>
            </a:r>
          </a:p>
          <a:p>
            <a:pPr marL="188913" lvl="1" indent="-188913" defTabSz="900113" eaLnBrk="0" hangingPunct="0">
              <a:lnSpc>
                <a:spcPct val="95000"/>
              </a:lnSpc>
              <a:spcBef>
                <a:spcPts val="300"/>
              </a:spcBef>
              <a:buClr>
                <a:schemeClr val="hlink"/>
              </a:buClr>
              <a:buSzPct val="100000"/>
            </a:pPr>
            <a:r>
              <a:rPr lang="de-DE" sz="1100" b="0" dirty="0"/>
              <a:t>23.</a:t>
            </a:r>
          </a:p>
          <a:p>
            <a:pPr marL="188913" lvl="1" indent="-188913" defTabSz="900113" eaLnBrk="0" hangingPunct="0">
              <a:lnSpc>
                <a:spcPct val="95000"/>
              </a:lnSpc>
              <a:spcBef>
                <a:spcPts val="300"/>
              </a:spcBef>
              <a:buClr>
                <a:schemeClr val="hlink"/>
              </a:buClr>
              <a:buSzPct val="100000"/>
            </a:pPr>
            <a:r>
              <a:rPr lang="de-DE" sz="1100" dirty="0"/>
              <a:t>26</a:t>
            </a:r>
            <a:r>
              <a:rPr lang="de-DE" sz="1100" b="0" dirty="0"/>
              <a:t>.</a:t>
            </a:r>
          </a:p>
          <a:p>
            <a:pPr marL="188913" lvl="1" indent="-188913" defTabSz="900113" eaLnBrk="0" hangingPunct="0">
              <a:lnSpc>
                <a:spcPct val="95000"/>
              </a:lnSpc>
              <a:spcBef>
                <a:spcPts val="300"/>
              </a:spcBef>
              <a:buClr>
                <a:schemeClr val="hlink"/>
              </a:buClr>
              <a:buSzPct val="100000"/>
            </a:pPr>
            <a:r>
              <a:rPr lang="de-DE" sz="1100" b="0" dirty="0"/>
              <a:t>27.</a:t>
            </a:r>
          </a:p>
          <a:p>
            <a:pPr marL="188913" lvl="1" indent="-188913" defTabSz="900113" eaLnBrk="0" hangingPunct="0">
              <a:lnSpc>
                <a:spcPct val="95000"/>
              </a:lnSpc>
              <a:spcBef>
                <a:spcPts val="300"/>
              </a:spcBef>
              <a:buClr>
                <a:schemeClr val="hlink"/>
              </a:buClr>
              <a:buSzPct val="100000"/>
            </a:pPr>
            <a:r>
              <a:rPr lang="de-DE" sz="1100" b="0" dirty="0"/>
              <a:t>33.</a:t>
            </a:r>
          </a:p>
          <a:p>
            <a:pPr marL="188913" lvl="1" indent="-188913" defTabSz="900113" eaLnBrk="0" hangingPunct="0">
              <a:lnSpc>
                <a:spcPct val="95000"/>
              </a:lnSpc>
              <a:spcBef>
                <a:spcPts val="300"/>
              </a:spcBef>
              <a:buClr>
                <a:schemeClr val="hlink"/>
              </a:buClr>
              <a:buSzPct val="100000"/>
            </a:pPr>
            <a:r>
              <a:rPr lang="de-DE" sz="1100" b="0" dirty="0"/>
              <a:t>38.</a:t>
            </a:r>
          </a:p>
          <a:p>
            <a:pPr marL="188913" lvl="1" indent="-188913" defTabSz="900113" eaLnBrk="0" hangingPunct="0">
              <a:lnSpc>
                <a:spcPct val="95000"/>
              </a:lnSpc>
              <a:spcBef>
                <a:spcPts val="300"/>
              </a:spcBef>
              <a:buClr>
                <a:schemeClr val="hlink"/>
              </a:buClr>
              <a:buSzPct val="100000"/>
            </a:pPr>
            <a:r>
              <a:rPr lang="de-DE" sz="1100" b="0" dirty="0"/>
              <a:t>41.</a:t>
            </a:r>
          </a:p>
          <a:p>
            <a:pPr marL="188913" lvl="1" indent="-188913" defTabSz="900113" eaLnBrk="0" hangingPunct="0">
              <a:lnSpc>
                <a:spcPct val="95000"/>
              </a:lnSpc>
              <a:spcBef>
                <a:spcPts val="300"/>
              </a:spcBef>
              <a:buClr>
                <a:schemeClr val="hlink"/>
              </a:buClr>
              <a:buSzPct val="100000"/>
            </a:pPr>
            <a:r>
              <a:rPr lang="de-DE" sz="1100" b="0" dirty="0"/>
              <a:t>42.</a:t>
            </a:r>
          </a:p>
          <a:p>
            <a:pPr marL="188913" lvl="1" indent="-188913" defTabSz="900113" eaLnBrk="0" hangingPunct="0">
              <a:lnSpc>
                <a:spcPct val="95000"/>
              </a:lnSpc>
              <a:spcBef>
                <a:spcPts val="300"/>
              </a:spcBef>
              <a:buClr>
                <a:schemeClr val="hlink"/>
              </a:buClr>
              <a:buSzPct val="100000"/>
            </a:pPr>
            <a:r>
              <a:rPr lang="de-DE" sz="1100" b="0" dirty="0"/>
              <a:t>44.</a:t>
            </a:r>
          </a:p>
          <a:p>
            <a:pPr marL="188913" lvl="1" indent="-188913" defTabSz="900113" eaLnBrk="0" hangingPunct="0">
              <a:lnSpc>
                <a:spcPct val="95000"/>
              </a:lnSpc>
              <a:spcBef>
                <a:spcPts val="300"/>
              </a:spcBef>
              <a:buClr>
                <a:schemeClr val="hlink"/>
              </a:buClr>
              <a:buSzPct val="100000"/>
            </a:pPr>
            <a:r>
              <a:rPr lang="de-DE" sz="1100" b="0" dirty="0"/>
              <a:t>45.</a:t>
            </a:r>
          </a:p>
          <a:p>
            <a:pPr marL="188913" lvl="1" indent="-188913" defTabSz="900113" eaLnBrk="0" hangingPunct="0">
              <a:lnSpc>
                <a:spcPct val="95000"/>
              </a:lnSpc>
              <a:spcBef>
                <a:spcPts val="300"/>
              </a:spcBef>
              <a:buClr>
                <a:schemeClr val="hlink"/>
              </a:buClr>
              <a:buSzPct val="100000"/>
            </a:pPr>
            <a:r>
              <a:rPr lang="de-DE" sz="1100" b="0" dirty="0"/>
              <a:t>46.</a:t>
            </a:r>
          </a:p>
          <a:p>
            <a:pPr marL="188913" lvl="1" indent="-188913" defTabSz="900113" eaLnBrk="0" hangingPunct="0">
              <a:lnSpc>
                <a:spcPct val="95000"/>
              </a:lnSpc>
              <a:spcBef>
                <a:spcPts val="300"/>
              </a:spcBef>
              <a:buClr>
                <a:schemeClr val="hlink"/>
              </a:buClr>
              <a:buSzPct val="100000"/>
            </a:pPr>
            <a:r>
              <a:rPr lang="de-DE" sz="1100" b="0" dirty="0"/>
              <a:t>49.</a:t>
            </a:r>
          </a:p>
          <a:p>
            <a:pPr marL="188913" lvl="1" indent="-188913" defTabSz="900113" eaLnBrk="0" hangingPunct="0">
              <a:lnSpc>
                <a:spcPct val="95000"/>
              </a:lnSpc>
              <a:spcBef>
                <a:spcPts val="300"/>
              </a:spcBef>
              <a:buClr>
                <a:schemeClr val="hlink"/>
              </a:buClr>
              <a:buSzPct val="100000"/>
            </a:pPr>
            <a:r>
              <a:rPr lang="de-DE" sz="1100" b="0" dirty="0"/>
              <a:t>51.</a:t>
            </a:r>
          </a:p>
          <a:p>
            <a:pPr marL="188913" lvl="1" indent="-188913" defTabSz="900113" eaLnBrk="0" hangingPunct="0">
              <a:lnSpc>
                <a:spcPct val="95000"/>
              </a:lnSpc>
              <a:spcBef>
                <a:spcPts val="300"/>
              </a:spcBef>
              <a:buClr>
                <a:schemeClr val="hlink"/>
              </a:buClr>
              <a:buSzPct val="100000"/>
            </a:pPr>
            <a:r>
              <a:rPr lang="de-DE" sz="1100" b="0" dirty="0"/>
              <a:t>53.</a:t>
            </a:r>
          </a:p>
          <a:p>
            <a:pPr marL="188913" lvl="1" indent="-188913" defTabSz="900113" eaLnBrk="0" hangingPunct="0">
              <a:lnSpc>
                <a:spcPct val="95000"/>
              </a:lnSpc>
              <a:spcBef>
                <a:spcPts val="300"/>
              </a:spcBef>
              <a:buClr>
                <a:schemeClr val="hlink"/>
              </a:buClr>
              <a:buSzPct val="100000"/>
            </a:pPr>
            <a:r>
              <a:rPr lang="de-DE" sz="1100" b="0" dirty="0"/>
              <a:t>.</a:t>
            </a:r>
          </a:p>
        </p:txBody>
      </p:sp>
      <p:sp>
        <p:nvSpPr>
          <p:cNvPr id="21" name="Rectangle 8"/>
          <p:cNvSpPr>
            <a:spLocks noChangeArrowheads="1"/>
          </p:cNvSpPr>
          <p:nvPr>
            <p:custDataLst>
              <p:tags r:id="rId10"/>
            </p:custDataLst>
          </p:nvPr>
        </p:nvSpPr>
        <p:spPr bwMode="auto">
          <a:xfrm>
            <a:off x="1012038" y="2769402"/>
            <a:ext cx="1802107" cy="3747949"/>
          </a:xfrm>
          <a:prstGeom prst="rect">
            <a:avLst/>
          </a:prstGeom>
          <a:noFill/>
          <a:ln w="12700" algn="ctr">
            <a:noFill/>
            <a:miter lim="800000"/>
            <a:headEnd/>
            <a:tailEnd/>
          </a:ln>
        </p:spPr>
        <p:txBody>
          <a:bodyPr wrap="square" lIns="0" tIns="0" rIns="0" bIns="0" anchor="t">
            <a:spAutoFit/>
          </a:bodyPr>
          <a:lstStyle/>
          <a:p>
            <a:pPr marL="228600" lvl="1" indent="-228600" defTabSz="900113" eaLnBrk="0" hangingPunct="0">
              <a:lnSpc>
                <a:spcPct val="95000"/>
              </a:lnSpc>
              <a:spcBef>
                <a:spcPts val="300"/>
              </a:spcBef>
              <a:buClr>
                <a:schemeClr val="hlink"/>
              </a:buClr>
              <a:buSzPct val="100000"/>
            </a:pPr>
            <a:r>
              <a:rPr lang="de-DE" sz="1100" dirty="0">
                <a:latin typeface="Arial"/>
                <a:cs typeface="Arial"/>
              </a:rPr>
              <a:t>Oberbayern</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Hamburg</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Düsseldorf</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Köln</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Darmstadt</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Karlsruhe</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Stuttgart</a:t>
            </a:r>
          </a:p>
          <a:p>
            <a:pPr marL="228600" lvl="1" indent="-228600" defTabSz="900113" eaLnBrk="0" hangingPunct="0">
              <a:lnSpc>
                <a:spcPct val="95000"/>
              </a:lnSpc>
              <a:spcBef>
                <a:spcPts val="300"/>
              </a:spcBef>
              <a:buClr>
                <a:schemeClr val="hlink"/>
              </a:buClr>
              <a:buSzPct val="100000"/>
            </a:pPr>
            <a:r>
              <a:rPr lang="de-DE" sz="1100" dirty="0">
                <a:latin typeface="Arial"/>
                <a:cs typeface="Arial"/>
              </a:rPr>
              <a:t>Berlin/Brandenburg</a:t>
            </a:r>
            <a:r>
              <a:rPr lang="de-DE" sz="1100" baseline="30000" dirty="0">
                <a:latin typeface="Arial"/>
                <a:cs typeface="Arial"/>
              </a:rPr>
              <a:t>1)</a:t>
            </a:r>
            <a:endParaRPr lang="de-DE" sz="1100" b="0" dirty="0">
              <a:latin typeface="Arial"/>
              <a:cs typeface="Arial"/>
            </a:endParaRP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Rheinhessen-Pfalz</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Münster</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Mittelfranken</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Tübingen</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Arnsberg</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Gießen</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Unterfranken</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Leipzig</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Schwaben</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Freiburg</a:t>
            </a:r>
          </a:p>
          <a:p>
            <a:pPr marL="228600" lvl="1" indent="-228600" defTabSz="900113" eaLnBrk="0" hangingPunct="0">
              <a:lnSpc>
                <a:spcPct val="95000"/>
              </a:lnSpc>
              <a:spcBef>
                <a:spcPts val="300"/>
              </a:spcBef>
              <a:buClr>
                <a:schemeClr val="hlink"/>
              </a:buClr>
              <a:buSzPct val="100000"/>
            </a:pPr>
            <a:r>
              <a:rPr lang="de-DE" sz="1100" b="0" dirty="0">
                <a:latin typeface="Arial"/>
                <a:cs typeface="Arial"/>
              </a:rPr>
              <a:t>Koblenz</a:t>
            </a:r>
          </a:p>
        </p:txBody>
      </p:sp>
      <p:sp>
        <p:nvSpPr>
          <p:cNvPr id="24" name="Rectangle 18"/>
          <p:cNvSpPr>
            <a:spLocks noChangeArrowheads="1"/>
          </p:cNvSpPr>
          <p:nvPr>
            <p:custDataLst>
              <p:tags r:id="rId11"/>
            </p:custDataLst>
          </p:nvPr>
        </p:nvSpPr>
        <p:spPr bwMode="auto">
          <a:xfrm>
            <a:off x="4704375" y="2234173"/>
            <a:ext cx="2228568" cy="466725"/>
          </a:xfrm>
          <a:prstGeom prst="rect">
            <a:avLst/>
          </a:prstGeom>
          <a:solidFill>
            <a:schemeClr val="bg1"/>
          </a:solidFill>
          <a:ln w="12700">
            <a:solidFill>
              <a:schemeClr val="folHlink"/>
            </a:solidFill>
            <a:miter lim="800000"/>
            <a:headEnd/>
            <a:tailEnd/>
          </a:ln>
        </p:spPr>
        <p:txBody>
          <a:bodyPr lIns="72000" tIns="0" rIns="0" bIns="0" anchor="ctr"/>
          <a:lstStyle/>
          <a:p>
            <a:pPr defTabSz="762000" eaLnBrk="0" hangingPunct="0"/>
            <a:r>
              <a:rPr lang="de-DE">
                <a:solidFill>
                  <a:schemeClr val="folHlink"/>
                </a:solidFill>
                <a:ea typeface="ＭＳ Ｐゴシック" charset="-128"/>
              </a:rPr>
              <a:t>Österreich</a:t>
            </a:r>
          </a:p>
        </p:txBody>
      </p:sp>
      <p:sp>
        <p:nvSpPr>
          <p:cNvPr id="25" name="Rectangle 18"/>
          <p:cNvSpPr>
            <a:spLocks noChangeArrowheads="1"/>
          </p:cNvSpPr>
          <p:nvPr>
            <p:custDataLst>
              <p:tags r:id="rId12"/>
            </p:custDataLst>
          </p:nvPr>
        </p:nvSpPr>
        <p:spPr bwMode="auto">
          <a:xfrm>
            <a:off x="594904" y="2234174"/>
            <a:ext cx="3989944" cy="466725"/>
          </a:xfrm>
          <a:prstGeom prst="rect">
            <a:avLst/>
          </a:prstGeom>
          <a:solidFill>
            <a:schemeClr val="bg1"/>
          </a:solidFill>
          <a:ln w="12700">
            <a:solidFill>
              <a:schemeClr val="folHlink"/>
            </a:solidFill>
            <a:miter lim="800000"/>
            <a:headEnd/>
            <a:tailEnd/>
          </a:ln>
        </p:spPr>
        <p:txBody>
          <a:bodyPr lIns="72000" tIns="0" rIns="0" bIns="0" anchor="ctr"/>
          <a:lstStyle/>
          <a:p>
            <a:pPr defTabSz="762000" eaLnBrk="0" hangingPunct="0"/>
            <a:r>
              <a:rPr lang="de-DE">
                <a:solidFill>
                  <a:schemeClr val="folHlink"/>
                </a:solidFill>
                <a:ea typeface="ＭＳ Ｐゴシック" charset="-128"/>
              </a:rPr>
              <a:t>Deutschland</a:t>
            </a:r>
          </a:p>
        </p:txBody>
      </p:sp>
      <p:sp>
        <p:nvSpPr>
          <p:cNvPr id="23" name="Rectangle 8"/>
          <p:cNvSpPr>
            <a:spLocks noChangeArrowheads="1"/>
          </p:cNvSpPr>
          <p:nvPr>
            <p:custDataLst>
              <p:tags r:id="rId13"/>
            </p:custDataLst>
          </p:nvPr>
        </p:nvSpPr>
        <p:spPr bwMode="auto">
          <a:xfrm>
            <a:off x="7043838" y="2769402"/>
            <a:ext cx="457590" cy="2410147"/>
          </a:xfrm>
          <a:prstGeom prst="rect">
            <a:avLst/>
          </a:prstGeom>
          <a:noFill/>
          <a:ln w="12700" algn="ctr">
            <a:noFill/>
            <a:miter lim="800000"/>
            <a:headEnd/>
            <a:tailEnd/>
          </a:ln>
        </p:spPr>
        <p:txBody>
          <a:bodyPr wrap="square" lIns="0" tIns="0" rIns="0" bIns="0">
            <a:spAutoFit/>
          </a:bodyPr>
          <a:lstStyle/>
          <a:p>
            <a:pPr marL="188913" lvl="1" indent="-188913" defTabSz="900113" eaLnBrk="0" hangingPunct="0">
              <a:lnSpc>
                <a:spcPct val="95000"/>
              </a:lnSpc>
              <a:spcBef>
                <a:spcPts val="500"/>
              </a:spcBef>
              <a:buClr>
                <a:schemeClr val="hlink"/>
              </a:buClr>
              <a:buSzPct val="100000"/>
            </a:pPr>
            <a:r>
              <a:rPr lang="de-DE" sz="1100">
                <a:solidFill>
                  <a:schemeClr val="bg2"/>
                </a:solidFill>
              </a:rPr>
              <a:t>1.</a:t>
            </a:r>
          </a:p>
          <a:p>
            <a:pPr marL="188913" lvl="1" indent="-188913" defTabSz="900113" eaLnBrk="0" hangingPunct="0">
              <a:lnSpc>
                <a:spcPct val="95000"/>
              </a:lnSpc>
              <a:spcBef>
                <a:spcPts val="500"/>
              </a:spcBef>
              <a:buClr>
                <a:schemeClr val="hlink"/>
              </a:buClr>
              <a:buSzPct val="100000"/>
            </a:pPr>
            <a:r>
              <a:rPr lang="de-DE" sz="1100">
                <a:solidFill>
                  <a:schemeClr val="bg2"/>
                </a:solidFill>
              </a:rPr>
              <a:t>2.</a:t>
            </a:r>
          </a:p>
          <a:p>
            <a:pPr marL="188913" lvl="1" indent="-188913" defTabSz="900113" eaLnBrk="0" hangingPunct="0">
              <a:lnSpc>
                <a:spcPct val="95000"/>
              </a:lnSpc>
              <a:spcBef>
                <a:spcPts val="500"/>
              </a:spcBef>
              <a:buClr>
                <a:schemeClr val="hlink"/>
              </a:buClr>
              <a:buSzPct val="100000"/>
            </a:pPr>
            <a:r>
              <a:rPr lang="de-DE" sz="1100" b="0"/>
              <a:t>4.</a:t>
            </a:r>
          </a:p>
          <a:p>
            <a:pPr marL="188913" lvl="1" indent="-188913" defTabSz="900113" eaLnBrk="0" hangingPunct="0">
              <a:lnSpc>
                <a:spcPct val="95000"/>
              </a:lnSpc>
              <a:spcBef>
                <a:spcPts val="500"/>
              </a:spcBef>
              <a:buClr>
                <a:schemeClr val="hlink"/>
              </a:buClr>
              <a:buSzPct val="100000"/>
            </a:pPr>
            <a:r>
              <a:rPr lang="de-DE" sz="1100" b="0"/>
              <a:t>5.</a:t>
            </a:r>
          </a:p>
          <a:p>
            <a:pPr marL="188913" lvl="1" indent="-188913" defTabSz="900113" eaLnBrk="0" hangingPunct="0">
              <a:lnSpc>
                <a:spcPct val="95000"/>
              </a:lnSpc>
              <a:spcBef>
                <a:spcPts val="500"/>
              </a:spcBef>
              <a:buClr>
                <a:schemeClr val="hlink"/>
              </a:buClr>
              <a:buSzPct val="100000"/>
            </a:pPr>
            <a:r>
              <a:rPr lang="de-DE" sz="1100" b="0"/>
              <a:t>8.</a:t>
            </a:r>
          </a:p>
          <a:p>
            <a:pPr marL="188913" lvl="1" indent="-188913" defTabSz="900113" eaLnBrk="0" hangingPunct="0">
              <a:lnSpc>
                <a:spcPct val="95000"/>
              </a:lnSpc>
              <a:spcBef>
                <a:spcPts val="500"/>
              </a:spcBef>
              <a:buClr>
                <a:schemeClr val="hlink"/>
              </a:buClr>
              <a:buSzPct val="100000"/>
            </a:pPr>
            <a:r>
              <a:rPr lang="de-DE" sz="1100" b="0"/>
              <a:t>13.</a:t>
            </a:r>
          </a:p>
          <a:p>
            <a:pPr marL="188913" lvl="1" indent="-188913" defTabSz="900113" eaLnBrk="0" hangingPunct="0">
              <a:lnSpc>
                <a:spcPct val="95000"/>
              </a:lnSpc>
              <a:spcBef>
                <a:spcPts val="500"/>
              </a:spcBef>
              <a:buClr>
                <a:schemeClr val="hlink"/>
              </a:buClr>
              <a:buSzPct val="100000"/>
            </a:pPr>
            <a:r>
              <a:rPr lang="de-DE" sz="1100" b="0"/>
              <a:t>21.</a:t>
            </a:r>
          </a:p>
          <a:p>
            <a:pPr marL="188913" lvl="1" indent="-188913" defTabSz="900113" eaLnBrk="0" hangingPunct="0">
              <a:lnSpc>
                <a:spcPct val="95000"/>
              </a:lnSpc>
              <a:spcBef>
                <a:spcPts val="500"/>
              </a:spcBef>
              <a:buClr>
                <a:schemeClr val="hlink"/>
              </a:buClr>
              <a:buSzPct val="100000"/>
            </a:pPr>
            <a:r>
              <a:rPr lang="de-DE" sz="1100" b="0"/>
              <a:t>31.</a:t>
            </a:r>
          </a:p>
          <a:p>
            <a:pPr marL="188913" lvl="1" indent="-188913" defTabSz="900113" eaLnBrk="0" hangingPunct="0">
              <a:lnSpc>
                <a:spcPct val="95000"/>
              </a:lnSpc>
              <a:spcBef>
                <a:spcPts val="500"/>
              </a:spcBef>
              <a:buClr>
                <a:schemeClr val="hlink"/>
              </a:buClr>
              <a:buSzPct val="100000"/>
            </a:pPr>
            <a:r>
              <a:rPr lang="de-DE" sz="1100" b="0"/>
              <a:t>35.</a:t>
            </a:r>
          </a:p>
          <a:p>
            <a:pPr marL="188913" lvl="1" indent="-188913" defTabSz="900113" eaLnBrk="0" hangingPunct="0">
              <a:lnSpc>
                <a:spcPct val="95000"/>
              </a:lnSpc>
              <a:spcBef>
                <a:spcPts val="500"/>
              </a:spcBef>
              <a:buClr>
                <a:schemeClr val="hlink"/>
              </a:buClr>
              <a:buSzPct val="100000"/>
            </a:pPr>
            <a:r>
              <a:rPr lang="de-DE" sz="1100" b="0"/>
              <a:t>39.</a:t>
            </a:r>
          </a:p>
          <a:p>
            <a:pPr marL="188913" lvl="1" indent="-188913" defTabSz="900113" eaLnBrk="0" hangingPunct="0">
              <a:lnSpc>
                <a:spcPct val="95000"/>
              </a:lnSpc>
              <a:spcBef>
                <a:spcPts val="500"/>
              </a:spcBef>
              <a:buClr>
                <a:schemeClr val="hlink"/>
              </a:buClr>
              <a:buSzPct val="100000"/>
            </a:pPr>
            <a:r>
              <a:rPr lang="de-DE" sz="1100" b="0"/>
              <a:t>39.</a:t>
            </a:r>
            <a:endParaRPr lang="de-DE" sz="1100"/>
          </a:p>
        </p:txBody>
      </p:sp>
      <p:sp>
        <p:nvSpPr>
          <p:cNvPr id="26" name="Rectangle 8"/>
          <p:cNvSpPr>
            <a:spLocks noChangeArrowheads="1"/>
          </p:cNvSpPr>
          <p:nvPr>
            <p:custDataLst>
              <p:tags r:id="rId14"/>
            </p:custDataLst>
          </p:nvPr>
        </p:nvSpPr>
        <p:spPr bwMode="auto">
          <a:xfrm>
            <a:off x="7388671" y="2769402"/>
            <a:ext cx="1872464" cy="2410147"/>
          </a:xfrm>
          <a:prstGeom prst="rect">
            <a:avLst/>
          </a:prstGeom>
          <a:noFill/>
          <a:ln w="12700" algn="ctr">
            <a:noFill/>
            <a:miter lim="800000"/>
            <a:headEnd/>
            <a:tailEnd/>
          </a:ln>
        </p:spPr>
        <p:txBody>
          <a:bodyPr wrap="square" lIns="0" tIns="0" rIns="0" bIns="0">
            <a:spAutoFit/>
          </a:bodyPr>
          <a:lstStyle/>
          <a:p>
            <a:pPr marL="228600" lvl="1" indent="-228600" defTabSz="900113" eaLnBrk="0" hangingPunct="0">
              <a:lnSpc>
                <a:spcPct val="95000"/>
              </a:lnSpc>
              <a:spcBef>
                <a:spcPts val="500"/>
              </a:spcBef>
              <a:buClr>
                <a:schemeClr val="hlink"/>
              </a:buClr>
              <a:buSzPct val="100000"/>
            </a:pPr>
            <a:r>
              <a:rPr lang="de-DE" sz="1100">
                <a:solidFill>
                  <a:schemeClr val="bg2"/>
                </a:solidFill>
              </a:rPr>
              <a:t>Utrecht</a:t>
            </a:r>
          </a:p>
          <a:p>
            <a:pPr marL="228600" lvl="1" indent="-228600" defTabSz="900113" eaLnBrk="0" hangingPunct="0">
              <a:lnSpc>
                <a:spcPct val="95000"/>
              </a:lnSpc>
              <a:spcBef>
                <a:spcPts val="500"/>
              </a:spcBef>
              <a:buClr>
                <a:schemeClr val="hlink"/>
              </a:buClr>
              <a:buSzPct val="100000"/>
            </a:pPr>
            <a:r>
              <a:rPr lang="de-DE" sz="1100" err="1">
                <a:solidFill>
                  <a:schemeClr val="bg2"/>
                </a:solidFill>
              </a:rPr>
              <a:t>Zuid</a:t>
            </a:r>
            <a:r>
              <a:rPr lang="de-DE" sz="1100">
                <a:solidFill>
                  <a:schemeClr val="bg2"/>
                </a:solidFill>
              </a:rPr>
              <a:t>-Holland</a:t>
            </a:r>
            <a:endParaRPr lang="de-DE" sz="1100" baseline="30000"/>
          </a:p>
          <a:p>
            <a:pPr marL="228600" lvl="1" indent="-228600" defTabSz="900113" eaLnBrk="0" hangingPunct="0">
              <a:lnSpc>
                <a:spcPct val="95000"/>
              </a:lnSpc>
              <a:spcBef>
                <a:spcPts val="500"/>
              </a:spcBef>
              <a:buClr>
                <a:schemeClr val="hlink"/>
              </a:buClr>
              <a:buSzPct val="100000"/>
            </a:pPr>
            <a:r>
              <a:rPr lang="de-DE" sz="1100" b="0" err="1"/>
              <a:t>Noord</a:t>
            </a:r>
            <a:r>
              <a:rPr lang="de-DE" sz="1100" b="0"/>
              <a:t>-Brabant</a:t>
            </a:r>
          </a:p>
          <a:p>
            <a:pPr marL="228600" lvl="1" indent="-228600" defTabSz="900113" eaLnBrk="0" hangingPunct="0">
              <a:lnSpc>
                <a:spcPct val="95000"/>
              </a:lnSpc>
              <a:spcBef>
                <a:spcPts val="500"/>
              </a:spcBef>
              <a:buClr>
                <a:schemeClr val="hlink"/>
              </a:buClr>
              <a:buSzPct val="100000"/>
            </a:pPr>
            <a:r>
              <a:rPr lang="de-DE" sz="1100" b="0"/>
              <a:t>Amsterdam</a:t>
            </a:r>
            <a:r>
              <a:rPr lang="de-DE" sz="1100" baseline="30000"/>
              <a:t>1)</a:t>
            </a:r>
            <a:endParaRPr lang="de-DE" sz="1100" b="0"/>
          </a:p>
          <a:p>
            <a:pPr marL="228600" lvl="1" indent="-228600" defTabSz="900113" eaLnBrk="0" hangingPunct="0">
              <a:lnSpc>
                <a:spcPct val="95000"/>
              </a:lnSpc>
              <a:spcBef>
                <a:spcPts val="500"/>
              </a:spcBef>
              <a:buClr>
                <a:schemeClr val="hlink"/>
              </a:buClr>
              <a:buSzPct val="100000"/>
            </a:pPr>
            <a:r>
              <a:rPr lang="de-DE" sz="1100" b="0"/>
              <a:t>Gelderland</a:t>
            </a:r>
          </a:p>
          <a:p>
            <a:pPr marL="228600" lvl="1" indent="-228600" defTabSz="900113" eaLnBrk="0" hangingPunct="0">
              <a:lnSpc>
                <a:spcPct val="95000"/>
              </a:lnSpc>
              <a:spcBef>
                <a:spcPts val="500"/>
              </a:spcBef>
              <a:buClr>
                <a:schemeClr val="hlink"/>
              </a:buClr>
              <a:buSzPct val="100000"/>
            </a:pPr>
            <a:r>
              <a:rPr lang="de-DE" sz="1100" b="0"/>
              <a:t>Limburg (NL)</a:t>
            </a:r>
          </a:p>
          <a:p>
            <a:pPr marL="228600" lvl="1" indent="-228600" defTabSz="900113" eaLnBrk="0" hangingPunct="0">
              <a:lnSpc>
                <a:spcPct val="95000"/>
              </a:lnSpc>
              <a:spcBef>
                <a:spcPts val="500"/>
              </a:spcBef>
              <a:buClr>
                <a:schemeClr val="hlink"/>
              </a:buClr>
              <a:buSzPct val="100000"/>
            </a:pPr>
            <a:r>
              <a:rPr lang="de-DE" sz="1100" b="0" err="1"/>
              <a:t>Overijssel</a:t>
            </a:r>
            <a:endParaRPr lang="de-DE" sz="1100" b="0"/>
          </a:p>
          <a:p>
            <a:pPr marL="228600" lvl="1" indent="-228600" defTabSz="900113" eaLnBrk="0" hangingPunct="0">
              <a:lnSpc>
                <a:spcPct val="95000"/>
              </a:lnSpc>
              <a:spcBef>
                <a:spcPts val="500"/>
              </a:spcBef>
              <a:buClr>
                <a:schemeClr val="hlink"/>
              </a:buClr>
              <a:buSzPct val="100000"/>
            </a:pPr>
            <a:r>
              <a:rPr lang="de-DE" sz="1100" b="0"/>
              <a:t>Groningen</a:t>
            </a:r>
          </a:p>
          <a:p>
            <a:pPr marL="228600" lvl="1" indent="-228600" defTabSz="900113" eaLnBrk="0" hangingPunct="0">
              <a:lnSpc>
                <a:spcPct val="95000"/>
              </a:lnSpc>
              <a:spcBef>
                <a:spcPts val="500"/>
              </a:spcBef>
              <a:buClr>
                <a:schemeClr val="hlink"/>
              </a:buClr>
              <a:buSzPct val="100000"/>
            </a:pPr>
            <a:r>
              <a:rPr lang="de-DE" sz="1100" b="0" err="1"/>
              <a:t>Drenthe</a:t>
            </a:r>
            <a:endParaRPr lang="de-DE" sz="1100" b="0"/>
          </a:p>
          <a:p>
            <a:pPr marL="228600" lvl="1" indent="-228600" defTabSz="900113" eaLnBrk="0" hangingPunct="0">
              <a:lnSpc>
                <a:spcPct val="95000"/>
              </a:lnSpc>
              <a:spcBef>
                <a:spcPts val="500"/>
              </a:spcBef>
              <a:buClr>
                <a:schemeClr val="hlink"/>
              </a:buClr>
              <a:buSzPct val="100000"/>
            </a:pPr>
            <a:r>
              <a:rPr lang="de-DE" sz="1100" b="0" err="1"/>
              <a:t>Zeeland</a:t>
            </a:r>
            <a:endParaRPr lang="de-DE" sz="1100" b="0"/>
          </a:p>
          <a:p>
            <a:pPr marL="228600" lvl="1" indent="-228600" defTabSz="900113" eaLnBrk="0" hangingPunct="0">
              <a:lnSpc>
                <a:spcPct val="95000"/>
              </a:lnSpc>
              <a:spcBef>
                <a:spcPts val="500"/>
              </a:spcBef>
              <a:buClr>
                <a:schemeClr val="hlink"/>
              </a:buClr>
              <a:buSzPct val="100000"/>
            </a:pPr>
            <a:r>
              <a:rPr lang="de-DE" sz="1100" b="0"/>
              <a:t>Friesland (NL)</a:t>
            </a:r>
          </a:p>
        </p:txBody>
      </p:sp>
      <p:sp>
        <p:nvSpPr>
          <p:cNvPr id="28" name="Line 9"/>
          <p:cNvSpPr>
            <a:spLocks noChangeShapeType="1"/>
          </p:cNvSpPr>
          <p:nvPr/>
        </p:nvSpPr>
        <p:spPr bwMode="auto">
          <a:xfrm>
            <a:off x="4636069" y="2234173"/>
            <a:ext cx="20590" cy="4219791"/>
          </a:xfrm>
          <a:prstGeom prst="line">
            <a:avLst/>
          </a:prstGeom>
          <a:noFill/>
          <a:ln w="19050">
            <a:solidFill>
              <a:schemeClr val="tx1">
                <a:lumMod val="65000"/>
                <a:lumOff val="35000"/>
              </a:schemeClr>
            </a:solidFill>
            <a:prstDash val="sysDot"/>
            <a:round/>
            <a:headEnd/>
            <a:tailEnd type="none" w="med" len="lg"/>
          </a:ln>
        </p:spPr>
        <p:txBody>
          <a:bodyPr lIns="90488" tIns="44450" rIns="90488" bIns="44450" anchor="ctr"/>
          <a:lstStyle/>
          <a:p>
            <a:endParaRPr lang="de-AT"/>
          </a:p>
        </p:txBody>
      </p:sp>
      <p:sp>
        <p:nvSpPr>
          <p:cNvPr id="29" name="Line 9"/>
          <p:cNvSpPr>
            <a:spLocks noChangeShapeType="1"/>
          </p:cNvSpPr>
          <p:nvPr/>
        </p:nvSpPr>
        <p:spPr bwMode="auto">
          <a:xfrm>
            <a:off x="6987420" y="2234173"/>
            <a:ext cx="20590" cy="4219791"/>
          </a:xfrm>
          <a:prstGeom prst="line">
            <a:avLst/>
          </a:prstGeom>
          <a:noFill/>
          <a:ln w="19050">
            <a:solidFill>
              <a:schemeClr val="tx1">
                <a:lumMod val="65000"/>
                <a:lumOff val="35000"/>
              </a:schemeClr>
            </a:solidFill>
            <a:prstDash val="sysDot"/>
            <a:round/>
            <a:headEnd/>
            <a:tailEnd type="none" w="med" len="lg"/>
          </a:ln>
        </p:spPr>
        <p:txBody>
          <a:bodyPr lIns="90488" tIns="44450" rIns="90488" bIns="44450" anchor="ctr"/>
          <a:lstStyle/>
          <a:p>
            <a:endParaRPr lang="de-AT"/>
          </a:p>
        </p:txBody>
      </p:sp>
      <p:sp>
        <p:nvSpPr>
          <p:cNvPr id="31" name="TextBox 16"/>
          <p:cNvSpPr txBox="1"/>
          <p:nvPr/>
        </p:nvSpPr>
        <p:spPr>
          <a:xfrm>
            <a:off x="566741" y="6718062"/>
            <a:ext cx="5880357" cy="138499"/>
          </a:xfrm>
          <a:prstGeom prst="rect">
            <a:avLst/>
          </a:prstGeom>
          <a:noFill/>
        </p:spPr>
        <p:txBody>
          <a:bodyPr vert="horz" wrap="square" lIns="0" tIns="0" rIns="0" bIns="0" rtlCol="0" anchor="b" anchorCtr="0">
            <a:spAutoFit/>
          </a:bodyPr>
          <a:lstStyle/>
          <a:p>
            <a:pPr marL="460375" indent="-460375"/>
            <a:r>
              <a:rPr lang="de-DE" sz="900" b="0"/>
              <a:t>Quelle: Europäische Kommission: Regional </a:t>
            </a:r>
            <a:r>
              <a:rPr lang="de-DE" sz="900" b="0" err="1"/>
              <a:t>Competitiveness</a:t>
            </a:r>
            <a:r>
              <a:rPr lang="de-DE" sz="900" b="0"/>
              <a:t> Index 2022, </a:t>
            </a:r>
            <a:r>
              <a:rPr lang="de-DE" sz="900" b="0" err="1"/>
              <a:t>hoeffingersolutions</a:t>
            </a:r>
            <a:endParaRPr lang="de-DE" sz="900" b="0"/>
          </a:p>
        </p:txBody>
      </p:sp>
    </p:spTree>
    <p:extLst>
      <p:ext uri="{BB962C8B-B14F-4D97-AF65-F5344CB8AC3E}">
        <p14:creationId xmlns:p14="http://schemas.microsoft.com/office/powerpoint/2010/main" val="142959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2628757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p:nvPr>
        </p:nvSpPr>
        <p:spPr/>
        <p:txBody>
          <a:bodyPr/>
          <a:lstStyle/>
          <a:p>
            <a:r>
              <a:rPr lang="de-DE"/>
              <a:t>Potenzial: Berlin/Brandenburg als Hauptstadtregion nicht unter den nationalen Top-Regionen – dennoch im vorderen Feld in der EU</a:t>
            </a:r>
          </a:p>
        </p:txBody>
      </p:sp>
      <p:sp>
        <p:nvSpPr>
          <p:cNvPr id="16" name="Oval 41"/>
          <p:cNvSpPr>
            <a:spLocks noChangeArrowheads="1"/>
          </p:cNvSpPr>
          <p:nvPr/>
        </p:nvSpPr>
        <p:spPr bwMode="auto">
          <a:xfrm>
            <a:off x="566738" y="281148"/>
            <a:ext cx="252000" cy="252000"/>
          </a:xfrm>
          <a:prstGeom prst="ellipse">
            <a:avLst/>
          </a:prstGeom>
          <a:solidFill>
            <a:schemeClr val="bg1">
              <a:lumMod val="75000"/>
            </a:schemeClr>
          </a:solidFill>
          <a:ln w="9525">
            <a:solidFill>
              <a:schemeClr val="bg1"/>
            </a:solidFill>
            <a:round/>
            <a:headEnd/>
            <a:tailEnd/>
          </a:ln>
          <a:effectLst/>
        </p:spPr>
        <p:txBody>
          <a:bodyPr wrap="none" lIns="0" tIns="0" rIns="0" bIns="0" anchor="ctr"/>
          <a:lstStyle/>
          <a:p>
            <a:pPr algn="ctr"/>
            <a:r>
              <a:rPr lang="de-DE" dirty="0">
                <a:solidFill>
                  <a:schemeClr val="bg2">
                    <a:lumMod val="50000"/>
                  </a:schemeClr>
                </a:solidFill>
              </a:rPr>
              <a:t>26</a:t>
            </a:r>
          </a:p>
        </p:txBody>
      </p:sp>
      <p:sp>
        <p:nvSpPr>
          <p:cNvPr id="17" name="Textfeld 16"/>
          <p:cNvSpPr txBox="1"/>
          <p:nvPr/>
        </p:nvSpPr>
        <p:spPr>
          <a:xfrm>
            <a:off x="818738" y="253460"/>
            <a:ext cx="2367956" cy="292388"/>
          </a:xfrm>
          <a:prstGeom prst="rect">
            <a:avLst/>
          </a:prstGeom>
          <a:noFill/>
        </p:spPr>
        <p:txBody>
          <a:bodyPr wrap="none" rtlCol="0">
            <a:spAutoFit/>
          </a:bodyPr>
          <a:lstStyle/>
          <a:p>
            <a:r>
              <a:rPr lang="de-DE">
                <a:solidFill>
                  <a:schemeClr val="bg2">
                    <a:lumMod val="50000"/>
                  </a:schemeClr>
                </a:solidFill>
              </a:rPr>
              <a:t>Region Berlin/Brandenburg</a:t>
            </a:r>
          </a:p>
        </p:txBody>
      </p:sp>
      <p:sp>
        <p:nvSpPr>
          <p:cNvPr id="19" name="TextBox 9"/>
          <p:cNvSpPr txBox="1"/>
          <p:nvPr/>
        </p:nvSpPr>
        <p:spPr>
          <a:xfrm>
            <a:off x="566739" y="6719501"/>
            <a:ext cx="5924565" cy="138499"/>
          </a:xfrm>
          <a:prstGeom prst="rect">
            <a:avLst/>
          </a:prstGeom>
          <a:noFill/>
        </p:spPr>
        <p:txBody>
          <a:bodyPr vert="horz" wrap="square" lIns="0" tIns="0" rIns="0" bIns="0" rtlCol="0" anchor="b" anchorCtr="0">
            <a:spAutoFit/>
          </a:bodyPr>
          <a:lstStyle/>
          <a:p>
            <a:pPr marL="419100" indent="-419100"/>
            <a:r>
              <a:rPr lang="de-DE" sz="900" b="0" dirty="0"/>
              <a:t>Quelle: </a:t>
            </a:r>
            <a:r>
              <a:rPr lang="fr-FR" sz="900" b="0" dirty="0" err="1"/>
              <a:t>Europäische</a:t>
            </a:r>
            <a:r>
              <a:rPr lang="fr-FR" sz="900" b="0" dirty="0"/>
              <a:t> </a:t>
            </a:r>
            <a:r>
              <a:rPr lang="fr-FR" sz="900" b="0" dirty="0" err="1"/>
              <a:t>Kommission</a:t>
            </a:r>
            <a:r>
              <a:rPr lang="de-DE" sz="900" b="0" dirty="0"/>
              <a:t>: Regional </a:t>
            </a:r>
            <a:r>
              <a:rPr lang="de-DE" sz="900" b="0" dirty="0" err="1"/>
              <a:t>Competitiveness</a:t>
            </a:r>
            <a:r>
              <a:rPr lang="de-DE" sz="900" b="0" dirty="0"/>
              <a:t> Index 2022, </a:t>
            </a:r>
            <a:r>
              <a:rPr lang="de-DE" sz="900" b="0" dirty="0" err="1"/>
              <a:t>hoeffingersolutions</a:t>
            </a:r>
            <a:endParaRPr lang="de-DE" sz="900" b="0" dirty="0"/>
          </a:p>
        </p:txBody>
      </p:sp>
      <p:sp>
        <p:nvSpPr>
          <p:cNvPr id="20" name="Block Arc 39"/>
          <p:cNvSpPr/>
          <p:nvPr/>
        </p:nvSpPr>
        <p:spPr bwMode="auto">
          <a:xfrm>
            <a:off x="1462000" y="2291190"/>
            <a:ext cx="3933824" cy="3933824"/>
          </a:xfrm>
          <a:prstGeom prst="blockArc">
            <a:avLst>
              <a:gd name="adj1" fmla="val 8359953"/>
              <a:gd name="adj2" fmla="val 16158055"/>
              <a:gd name="adj3" fmla="val 7662"/>
            </a:avLst>
          </a:prstGeom>
          <a:solidFill>
            <a:srgbClr val="0070C0">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sp>
        <p:nvSpPr>
          <p:cNvPr id="21" name="Block Arc 35"/>
          <p:cNvSpPr/>
          <p:nvPr/>
        </p:nvSpPr>
        <p:spPr bwMode="auto">
          <a:xfrm>
            <a:off x="1436787" y="2291190"/>
            <a:ext cx="3933824" cy="3933824"/>
          </a:xfrm>
          <a:prstGeom prst="blockArc">
            <a:avLst>
              <a:gd name="adj1" fmla="val 16184029"/>
              <a:gd name="adj2" fmla="val 2471073"/>
              <a:gd name="adj3" fmla="val 7656"/>
            </a:avLst>
          </a:prstGeom>
          <a:solidFill>
            <a:srgbClr val="F5AECF">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sp>
        <p:nvSpPr>
          <p:cNvPr id="22" name="Block Arc 38"/>
          <p:cNvSpPr/>
          <p:nvPr/>
        </p:nvSpPr>
        <p:spPr bwMode="auto">
          <a:xfrm>
            <a:off x="1462000" y="2291190"/>
            <a:ext cx="3933824" cy="3933824"/>
          </a:xfrm>
          <a:prstGeom prst="blockArc">
            <a:avLst>
              <a:gd name="adj1" fmla="val 2481857"/>
              <a:gd name="adj2" fmla="val 8346299"/>
              <a:gd name="adj3" fmla="val 7595"/>
            </a:avLst>
          </a:prstGeom>
          <a:solidFill>
            <a:srgbClr val="FFC000">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sp>
        <p:nvSpPr>
          <p:cNvPr id="23" name="Rechteck 48"/>
          <p:cNvSpPr/>
          <p:nvPr/>
        </p:nvSpPr>
        <p:spPr bwMode="auto">
          <a:xfrm>
            <a:off x="1620188" y="2449378"/>
            <a:ext cx="3617448" cy="3617448"/>
          </a:xfrm>
          <a:prstGeom prst="rect">
            <a:avLst/>
          </a:prstGeom>
          <a:noFill/>
          <a:ln w="6350">
            <a:noFill/>
            <a:miter lim="800000"/>
            <a:headEnd/>
            <a:tailEnd/>
          </a:ln>
        </p:spPr>
        <p:txBody>
          <a:bodyPr wrap="none" lIns="0" tIns="0" rIns="0" bIns="0" anchor="ctr">
            <a:prstTxWarp prst="textCircle">
              <a:avLst>
                <a:gd name="adj" fmla="val 19203560"/>
              </a:avLst>
            </a:prstTxWarp>
          </a:bodyPr>
          <a:lstStyle/>
          <a:p>
            <a:pPr defTabSz="762000" eaLnBrk="0" fontAlgn="base" hangingPunct="0">
              <a:lnSpc>
                <a:spcPct val="93000"/>
              </a:lnSpc>
              <a:spcBef>
                <a:spcPct val="0"/>
              </a:spcBef>
              <a:spcAft>
                <a:spcPct val="0"/>
              </a:spcAft>
              <a:tabLst>
                <a:tab pos="2605088" algn="r"/>
              </a:tabLst>
            </a:pPr>
            <a:r>
              <a:rPr lang="de-DE" sz="1500" b="1">
                <a:solidFill>
                  <a:schemeClr val="bg1"/>
                </a:solidFill>
              </a:rPr>
              <a:t>Basic Group</a:t>
            </a:r>
          </a:p>
        </p:txBody>
      </p:sp>
      <p:sp>
        <p:nvSpPr>
          <p:cNvPr id="24" name="Rechteck 48"/>
          <p:cNvSpPr/>
          <p:nvPr/>
        </p:nvSpPr>
        <p:spPr bwMode="auto">
          <a:xfrm>
            <a:off x="1620188" y="2449378"/>
            <a:ext cx="3617448" cy="3617448"/>
          </a:xfrm>
          <a:prstGeom prst="rect">
            <a:avLst/>
          </a:prstGeom>
          <a:noFill/>
          <a:ln w="6350">
            <a:noFill/>
            <a:miter lim="800000"/>
            <a:headEnd/>
            <a:tailEnd/>
          </a:ln>
        </p:spPr>
        <p:txBody>
          <a:bodyPr wrap="none" lIns="0" tIns="0" rIns="0" bIns="0" anchor="ctr">
            <a:prstTxWarp prst="textArchDown">
              <a:avLst>
                <a:gd name="adj" fmla="val 2530609"/>
              </a:avLst>
            </a:prstTxWarp>
          </a:bodyPr>
          <a:lstStyle/>
          <a:p>
            <a:pPr algn="ctr" defTabSz="762000" eaLnBrk="0" hangingPunct="0">
              <a:lnSpc>
                <a:spcPct val="93000"/>
              </a:lnSpc>
              <a:tabLst>
                <a:tab pos="2605088" algn="r"/>
              </a:tabLst>
            </a:pPr>
            <a:r>
              <a:rPr lang="de-DE" sz="1500">
                <a:solidFill>
                  <a:schemeClr val="bg1"/>
                </a:solidFill>
              </a:rPr>
              <a:t>Efficiency Group</a:t>
            </a:r>
          </a:p>
        </p:txBody>
      </p:sp>
      <p:sp>
        <p:nvSpPr>
          <p:cNvPr id="25" name="Rechteck 48"/>
          <p:cNvSpPr/>
          <p:nvPr/>
        </p:nvSpPr>
        <p:spPr bwMode="auto">
          <a:xfrm>
            <a:off x="1620188" y="2449378"/>
            <a:ext cx="3617448" cy="3617448"/>
          </a:xfrm>
          <a:prstGeom prst="rect">
            <a:avLst/>
          </a:prstGeom>
          <a:noFill/>
          <a:ln w="6350">
            <a:noFill/>
            <a:miter lim="800000"/>
            <a:headEnd/>
            <a:tailEnd/>
          </a:ln>
        </p:spPr>
        <p:txBody>
          <a:bodyPr wrap="none" lIns="0" tIns="0" rIns="0" bIns="0" anchor="ctr">
            <a:prstTxWarp prst="textArchUp">
              <a:avLst>
                <a:gd name="adj" fmla="val 10478674"/>
              </a:avLst>
            </a:prstTxWarp>
          </a:bodyPr>
          <a:lstStyle/>
          <a:p>
            <a:pPr defTabSz="762000" eaLnBrk="0" hangingPunct="0">
              <a:lnSpc>
                <a:spcPct val="93000"/>
              </a:lnSpc>
              <a:tabLst>
                <a:tab pos="2605088" algn="r"/>
              </a:tabLst>
            </a:pPr>
            <a:r>
              <a:rPr lang="de-DE" sz="1500">
                <a:solidFill>
                  <a:schemeClr val="bg1"/>
                </a:solidFill>
              </a:rPr>
              <a:t>Innovation Group</a:t>
            </a:r>
          </a:p>
        </p:txBody>
      </p:sp>
      <p:sp>
        <p:nvSpPr>
          <p:cNvPr id="29" name="TextBox 97"/>
          <p:cNvSpPr txBox="1">
            <a:spLocks/>
          </p:cNvSpPr>
          <p:nvPr>
            <p:custDataLst>
              <p:tags r:id="rId2"/>
            </p:custDataLst>
          </p:nvPr>
        </p:nvSpPr>
        <p:spPr bwMode="auto">
          <a:xfrm>
            <a:off x="566738" y="1854200"/>
            <a:ext cx="8755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b="1">
                <a:solidFill>
                  <a:schemeClr val="tx1"/>
                </a:solidFill>
                <a:latin typeface="Arial" charset="0"/>
                <a:ea typeface="ＭＳ Ｐゴシック" charset="0"/>
              </a:defRPr>
            </a:lvl1pPr>
            <a:lvl2pPr marL="742950" indent="-285750" eaLnBrk="0" hangingPunct="0">
              <a:defRPr sz="1300" b="1">
                <a:solidFill>
                  <a:schemeClr val="tx1"/>
                </a:solidFill>
                <a:latin typeface="Arial" charset="0"/>
                <a:ea typeface="ＭＳ Ｐゴシック" charset="0"/>
              </a:defRPr>
            </a:lvl2pPr>
            <a:lvl3pPr marL="1143000" indent="-228600" eaLnBrk="0" hangingPunct="0">
              <a:defRPr sz="1300" b="1">
                <a:solidFill>
                  <a:schemeClr val="tx1"/>
                </a:solidFill>
                <a:latin typeface="Arial" charset="0"/>
                <a:ea typeface="ＭＳ Ｐゴシック" charset="0"/>
              </a:defRPr>
            </a:lvl3pPr>
            <a:lvl4pPr marL="1600200" indent="-228600" eaLnBrk="0" hangingPunct="0">
              <a:defRPr sz="1300" b="1">
                <a:solidFill>
                  <a:schemeClr val="tx1"/>
                </a:solidFill>
                <a:latin typeface="Arial" charset="0"/>
                <a:ea typeface="ＭＳ Ｐゴシック" charset="0"/>
              </a:defRPr>
            </a:lvl4pPr>
            <a:lvl5pPr marL="2057400" indent="-228600" eaLnBrk="0" hangingPunct="0">
              <a:defRPr sz="1300" b="1">
                <a:solidFill>
                  <a:schemeClr val="tx1"/>
                </a:solidFill>
                <a:latin typeface="Arial" charset="0"/>
                <a:ea typeface="ＭＳ Ｐゴシック" charset="0"/>
              </a:defRPr>
            </a:lvl5pPr>
            <a:lvl6pPr marL="2514600" indent="-228600" eaLnBrk="0" fontAlgn="base" hangingPunct="0">
              <a:spcBef>
                <a:spcPct val="0"/>
              </a:spcBef>
              <a:spcAft>
                <a:spcPct val="0"/>
              </a:spcAft>
              <a:defRPr sz="1300" b="1">
                <a:solidFill>
                  <a:schemeClr val="tx1"/>
                </a:solidFill>
                <a:latin typeface="Arial" charset="0"/>
                <a:ea typeface="ＭＳ Ｐゴシック" charset="0"/>
              </a:defRPr>
            </a:lvl6pPr>
            <a:lvl7pPr marL="2971800" indent="-228600" eaLnBrk="0" fontAlgn="base" hangingPunct="0">
              <a:spcBef>
                <a:spcPct val="0"/>
              </a:spcBef>
              <a:spcAft>
                <a:spcPct val="0"/>
              </a:spcAft>
              <a:defRPr sz="1300" b="1">
                <a:solidFill>
                  <a:schemeClr val="tx1"/>
                </a:solidFill>
                <a:latin typeface="Arial" charset="0"/>
                <a:ea typeface="ＭＳ Ｐゴシック" charset="0"/>
              </a:defRPr>
            </a:lvl7pPr>
            <a:lvl8pPr marL="3429000" indent="-228600" eaLnBrk="0" fontAlgn="base" hangingPunct="0">
              <a:spcBef>
                <a:spcPct val="0"/>
              </a:spcBef>
              <a:spcAft>
                <a:spcPct val="0"/>
              </a:spcAft>
              <a:defRPr sz="1300" b="1">
                <a:solidFill>
                  <a:schemeClr val="tx1"/>
                </a:solidFill>
                <a:latin typeface="Arial" charset="0"/>
                <a:ea typeface="ＭＳ Ｐゴシック" charset="0"/>
              </a:defRPr>
            </a:lvl8pPr>
            <a:lvl9pPr marL="3886200" indent="-228600" eaLnBrk="0" fontAlgn="base" hangingPunct="0">
              <a:spcBef>
                <a:spcPct val="0"/>
              </a:spcBef>
              <a:spcAft>
                <a:spcPct val="0"/>
              </a:spcAft>
              <a:defRPr sz="1300" b="1">
                <a:solidFill>
                  <a:schemeClr val="tx1"/>
                </a:solidFill>
                <a:latin typeface="Arial" charset="0"/>
                <a:ea typeface="ＭＳ Ｐゴシック" charset="0"/>
              </a:defRPr>
            </a:lvl9pPr>
          </a:lstStyle>
          <a:p>
            <a:pPr eaLnBrk="1" hangingPunct="1"/>
            <a:r>
              <a:rPr lang="de-DE" sz="1700" b="0" dirty="0"/>
              <a:t>Region Berlin/Brandenburg (NUTS2: DE_C) – Bewertung im RCI (Rang #26) </a:t>
            </a:r>
          </a:p>
        </p:txBody>
      </p:sp>
      <p:grpSp>
        <p:nvGrpSpPr>
          <p:cNvPr id="4" name="Group 3"/>
          <p:cNvGrpSpPr/>
          <p:nvPr/>
        </p:nvGrpSpPr>
        <p:grpSpPr>
          <a:xfrm>
            <a:off x="268798" y="5932633"/>
            <a:ext cx="1713902" cy="584762"/>
            <a:chOff x="566738" y="5991677"/>
            <a:chExt cx="1713902" cy="584762"/>
          </a:xfrm>
        </p:grpSpPr>
        <p:sp>
          <p:nvSpPr>
            <p:cNvPr id="27" name="LegendText"/>
            <p:cNvSpPr txBox="1"/>
            <p:nvPr/>
          </p:nvSpPr>
          <p:spPr>
            <a:xfrm>
              <a:off x="865188" y="6437940"/>
              <a:ext cx="1107676"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a:ln>
                    <a:noFill/>
                  </a:ln>
                  <a:solidFill>
                    <a:sysClr val="windowText" lastClr="000000"/>
                  </a:solidFill>
                  <a:effectLst/>
                  <a:uLnTx/>
                  <a:uFillTx/>
                  <a:latin typeface="+mn-lt"/>
                  <a:sym typeface="+mn-lt"/>
                </a:rPr>
                <a:t>EU-27 </a:t>
              </a:r>
              <a:r>
                <a:rPr kumimoji="0" lang="en-US" sz="1000" b="0" i="0" u="none" strike="noStrike" kern="0" cap="none" spc="0" normalizeH="0" baseline="0" noProof="0" err="1">
                  <a:ln>
                    <a:noFill/>
                  </a:ln>
                  <a:solidFill>
                    <a:sysClr val="windowText" lastClr="000000"/>
                  </a:solidFill>
                  <a:effectLst/>
                  <a:uLnTx/>
                  <a:uFillTx/>
                  <a:latin typeface="+mn-lt"/>
                  <a:sym typeface="+mn-lt"/>
                </a:rPr>
                <a:t>Durchschnitt</a:t>
              </a:r>
              <a:endParaRPr kumimoji="0" lang="en-US" sz="1000" b="0" i="0" u="none" strike="noStrike" kern="0" cap="none" spc="0" normalizeH="0" baseline="0" noProof="0">
                <a:ln>
                  <a:noFill/>
                </a:ln>
                <a:solidFill>
                  <a:sysClr val="windowText" lastClr="000000"/>
                </a:solidFill>
                <a:effectLst/>
                <a:uLnTx/>
                <a:uFillTx/>
                <a:latin typeface="+mn-lt"/>
                <a:sym typeface="+mn-lt"/>
              </a:endParaRPr>
            </a:p>
          </p:txBody>
        </p:sp>
        <p:cxnSp>
          <p:nvCxnSpPr>
            <p:cNvPr id="28" name="Straight Connector 30"/>
            <p:cNvCxnSpPr/>
            <p:nvPr/>
          </p:nvCxnSpPr>
          <p:spPr bwMode="auto">
            <a:xfrm flipH="1">
              <a:off x="566738" y="6509498"/>
              <a:ext cx="215900" cy="0"/>
            </a:xfrm>
            <a:prstGeom prst="line">
              <a:avLst/>
            </a:prstGeom>
            <a:solidFill>
              <a:schemeClr val="accent1"/>
            </a:solidFill>
            <a:ln w="31750" cap="flat" cmpd="sng" algn="ctr">
              <a:solidFill>
                <a:schemeClr val="accent5"/>
              </a:solidFill>
              <a:prstDash val="solid"/>
              <a:round/>
              <a:headEnd type="none" w="med" len="med"/>
              <a:tailEnd type="none" w="med" len="med"/>
            </a:ln>
            <a:effectLst/>
          </p:spPr>
        </p:cxnSp>
        <p:sp>
          <p:nvSpPr>
            <p:cNvPr id="31" name="LegendText"/>
            <p:cNvSpPr txBox="1"/>
            <p:nvPr/>
          </p:nvSpPr>
          <p:spPr>
            <a:xfrm>
              <a:off x="865188" y="5991677"/>
              <a:ext cx="1415452"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a:ln>
                    <a:noFill/>
                  </a:ln>
                  <a:solidFill>
                    <a:sysClr val="windowText" lastClr="000000"/>
                  </a:solidFill>
                  <a:effectLst/>
                  <a:uLnTx/>
                  <a:uFillTx/>
                  <a:latin typeface="+mn-lt"/>
                  <a:sym typeface="+mn-lt"/>
                </a:rPr>
                <a:t>Berlin/Brandenburg 2022</a:t>
              </a:r>
            </a:p>
          </p:txBody>
        </p:sp>
        <p:cxnSp>
          <p:nvCxnSpPr>
            <p:cNvPr id="32" name="Straight Connector 30"/>
            <p:cNvCxnSpPr/>
            <p:nvPr/>
          </p:nvCxnSpPr>
          <p:spPr bwMode="auto">
            <a:xfrm flipH="1">
              <a:off x="566738" y="6063235"/>
              <a:ext cx="215900" cy="0"/>
            </a:xfrm>
            <a:prstGeom prst="line">
              <a:avLst/>
            </a:prstGeom>
            <a:solidFill>
              <a:schemeClr val="accent1"/>
            </a:solidFill>
            <a:ln w="31750" cap="flat" cmpd="sng" algn="ctr">
              <a:solidFill>
                <a:schemeClr val="bg2">
                  <a:lumMod val="75000"/>
                </a:schemeClr>
              </a:solidFill>
              <a:prstDash val="solid"/>
              <a:round/>
              <a:headEnd type="none" w="med" len="med"/>
              <a:tailEnd type="none" w="med" len="med"/>
            </a:ln>
            <a:effectLst/>
          </p:spPr>
        </p:cxnSp>
        <p:sp>
          <p:nvSpPr>
            <p:cNvPr id="34" name="LegendText"/>
            <p:cNvSpPr txBox="1"/>
            <p:nvPr/>
          </p:nvSpPr>
          <p:spPr>
            <a:xfrm>
              <a:off x="865188" y="6221449"/>
              <a:ext cx="729367"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en-US" sz="1000" b="0" kern="0">
                  <a:solidFill>
                    <a:sysClr val="windowText" lastClr="000000"/>
                  </a:solidFill>
                  <a:latin typeface="+mn-lt"/>
                  <a:sym typeface="+mn-lt"/>
                </a:rPr>
                <a:t>Utrecht 2022</a:t>
              </a:r>
              <a:endParaRPr kumimoji="0" lang="en-US" sz="1000" b="0" i="0" u="none" strike="noStrike" kern="0" cap="none" spc="0" normalizeH="0" baseline="0" noProof="0">
                <a:ln>
                  <a:noFill/>
                </a:ln>
                <a:solidFill>
                  <a:sysClr val="windowText" lastClr="000000"/>
                </a:solidFill>
                <a:effectLst/>
                <a:uLnTx/>
                <a:uFillTx/>
                <a:latin typeface="+mn-lt"/>
                <a:sym typeface="+mn-lt"/>
              </a:endParaRPr>
            </a:p>
          </p:txBody>
        </p:sp>
        <p:cxnSp>
          <p:nvCxnSpPr>
            <p:cNvPr id="35" name="Straight Connector 30"/>
            <p:cNvCxnSpPr/>
            <p:nvPr/>
          </p:nvCxnSpPr>
          <p:spPr bwMode="auto">
            <a:xfrm flipH="1">
              <a:off x="566738" y="6293007"/>
              <a:ext cx="215900" cy="0"/>
            </a:xfrm>
            <a:prstGeom prst="line">
              <a:avLst/>
            </a:prstGeom>
            <a:solidFill>
              <a:schemeClr val="accent1"/>
            </a:solidFill>
            <a:ln w="31750" cap="flat" cmpd="sng" algn="ctr">
              <a:solidFill>
                <a:schemeClr val="bg2">
                  <a:lumMod val="60000"/>
                  <a:lumOff val="40000"/>
                </a:schemeClr>
              </a:solidFill>
              <a:prstDash val="solid"/>
              <a:round/>
              <a:headEnd type="none" w="med" len="med"/>
              <a:tailEnd type="none" w="med" len="med"/>
            </a:ln>
            <a:effectLst/>
          </p:spPr>
        </p:cxnSp>
      </p:grpSp>
      <p:sp>
        <p:nvSpPr>
          <p:cNvPr id="42" name="Freeform 4"/>
          <p:cNvSpPr>
            <a:spLocks/>
          </p:cNvSpPr>
          <p:nvPr>
            <p:custDataLst>
              <p:tags r:id="rId3"/>
            </p:custDataLst>
          </p:nvPr>
        </p:nvSpPr>
        <p:spPr bwMode="auto">
          <a:xfrm>
            <a:off x="5706862" y="2235200"/>
            <a:ext cx="339132" cy="4200020"/>
          </a:xfrm>
          <a:custGeom>
            <a:avLst/>
            <a:gdLst>
              <a:gd name="T0" fmla="*/ 0 w 233"/>
              <a:gd name="T1" fmla="*/ 2147483647 h 1904"/>
              <a:gd name="T2" fmla="*/ 2147483647 w 233"/>
              <a:gd name="T3" fmla="*/ 2147483647 h 1904"/>
              <a:gd name="T4" fmla="*/ 2147483647 w 233"/>
              <a:gd name="T5" fmla="*/ 2147483647 h 1904"/>
              <a:gd name="T6" fmla="*/ 2147483647 w 233"/>
              <a:gd name="T7" fmla="*/ 0 h 1904"/>
              <a:gd name="T8" fmla="*/ 0 w 233"/>
              <a:gd name="T9" fmla="*/ 0 h 1904"/>
              <a:gd name="T10" fmla="*/ 0 w 233"/>
              <a:gd name="T11" fmla="*/ 2147483647 h 1904"/>
              <a:gd name="T12" fmla="*/ 0 60000 65536"/>
              <a:gd name="T13" fmla="*/ 0 60000 65536"/>
              <a:gd name="T14" fmla="*/ 0 60000 65536"/>
              <a:gd name="T15" fmla="*/ 0 60000 65536"/>
              <a:gd name="T16" fmla="*/ 0 60000 65536"/>
              <a:gd name="T17" fmla="*/ 0 60000 65536"/>
              <a:gd name="T18" fmla="*/ 0 w 233"/>
              <a:gd name="T19" fmla="*/ 0 h 1904"/>
              <a:gd name="T20" fmla="*/ 1920 w 233"/>
              <a:gd name="T21" fmla="*/ 1392 h 1904"/>
            </a:gdLst>
            <a:ahLst/>
            <a:cxnLst>
              <a:cxn ang="T12">
                <a:pos x="T0" y="T1"/>
              </a:cxn>
              <a:cxn ang="T13">
                <a:pos x="T2" y="T3"/>
              </a:cxn>
              <a:cxn ang="T14">
                <a:pos x="T4" y="T5"/>
              </a:cxn>
              <a:cxn ang="T15">
                <a:pos x="T6" y="T7"/>
              </a:cxn>
              <a:cxn ang="T16">
                <a:pos x="T8" y="T9"/>
              </a:cxn>
              <a:cxn ang="T17">
                <a:pos x="T10" y="T11"/>
              </a:cxn>
            </a:cxnLst>
            <a:rect l="T18" t="T19" r="T20" b="T21"/>
            <a:pathLst>
              <a:path w="233" h="1904">
                <a:moveTo>
                  <a:pt x="0" y="1904"/>
                </a:moveTo>
                <a:lnTo>
                  <a:pt x="233" y="953"/>
                </a:lnTo>
                <a:lnTo>
                  <a:pt x="0" y="0"/>
                </a:lnTo>
              </a:path>
            </a:pathLst>
          </a:custGeom>
          <a:noFill/>
          <a:ln w="19050" cmpd="sng">
            <a:solidFill>
              <a:schemeClr val="bg2"/>
            </a:solidFill>
            <a:prstDash val="solid"/>
            <a:round/>
            <a:headEnd/>
            <a:tailEnd/>
          </a:ln>
        </p:spPr>
        <p:txBody>
          <a:bodyPr/>
          <a:lstStyle/>
          <a:p>
            <a:endParaRPr lang="de-DE"/>
          </a:p>
        </p:txBody>
      </p:sp>
      <p:sp>
        <p:nvSpPr>
          <p:cNvPr id="43" name="Rectangle 9"/>
          <p:cNvSpPr>
            <a:spLocks noChangeArrowheads="1"/>
          </p:cNvSpPr>
          <p:nvPr/>
        </p:nvSpPr>
        <p:spPr bwMode="auto">
          <a:xfrm>
            <a:off x="6335364" y="2235200"/>
            <a:ext cx="2986436" cy="1072977"/>
          </a:xfrm>
          <a:prstGeom prst="rect">
            <a:avLst/>
          </a:prstGeom>
          <a:solidFill>
            <a:schemeClr val="bg2"/>
          </a:solidFill>
          <a:ln w="12700">
            <a:noFill/>
            <a:miter lim="800000"/>
            <a:headEnd/>
            <a:tailEnd/>
          </a:ln>
        </p:spPr>
        <p:txBody>
          <a:bodyPr wrap="square" lIns="72000" tIns="36000" rIns="0" bIns="36000" anchor="t">
            <a:spAutoFit/>
          </a:bodyPr>
          <a:lstStyle/>
          <a:p>
            <a:pPr indent="-144000" defTabSz="762000" eaLnBrk="0" hangingPunct="0"/>
            <a:r>
              <a:rPr lang="de-AT">
                <a:solidFill>
                  <a:schemeClr val="bg1"/>
                </a:solidFill>
                <a:ea typeface="ＭＳ Ｐゴシック" pitchFamily="34" charset="-128"/>
              </a:rPr>
              <a:t>Größter Abstand zu #1 Utrecht: </a:t>
            </a:r>
          </a:p>
          <a:p>
            <a:pPr indent="-144000" defTabSz="762000" eaLnBrk="0" hangingPunct="0"/>
            <a:r>
              <a:rPr lang="de-AT" b="0">
                <a:solidFill>
                  <a:schemeClr val="bg1"/>
                </a:solidFill>
                <a:ea typeface="ＭＳ Ｐゴシック" pitchFamily="34" charset="-128"/>
              </a:rPr>
              <a:t>Marktgröße, Technologische Bereitschaft, Institutionen, Höhere Bildung und lebenslanges Lernen, Infrastruktur</a:t>
            </a:r>
          </a:p>
        </p:txBody>
      </p:sp>
      <p:sp>
        <p:nvSpPr>
          <p:cNvPr id="26" name="Rectangle 9"/>
          <p:cNvSpPr>
            <a:spLocks noChangeArrowheads="1"/>
          </p:cNvSpPr>
          <p:nvPr/>
        </p:nvSpPr>
        <p:spPr bwMode="auto">
          <a:xfrm>
            <a:off x="6327228" y="3370984"/>
            <a:ext cx="2994572" cy="3016210"/>
          </a:xfrm>
          <a:prstGeom prst="rect">
            <a:avLst/>
          </a:prstGeom>
          <a:noFill/>
          <a:ln w="12700">
            <a:noFill/>
            <a:miter lim="800000"/>
            <a:headEnd/>
            <a:tailEnd/>
          </a:ln>
        </p:spPr>
        <p:txBody>
          <a:bodyPr wrap="square" lIns="0" tIns="0" rIns="0" bIns="0" anchor="t">
            <a:spAutoFit/>
          </a:bodyPr>
          <a:lstStyle/>
          <a:p>
            <a:pPr indent="-143510" defTabSz="762000" eaLnBrk="0" hangingPunct="0">
              <a:spcBef>
                <a:spcPts val="300"/>
              </a:spcBef>
            </a:pPr>
            <a:r>
              <a:rPr lang="de-AT" dirty="0">
                <a:latin typeface="Arial"/>
                <a:ea typeface="ＭＳ Ｐゴシック"/>
                <a:cs typeface="Arial"/>
              </a:rPr>
              <a:t>Potenziale:</a:t>
            </a:r>
            <a:endParaRPr lang="en-US" dirty="0">
              <a:latin typeface="Arial"/>
              <a:ea typeface="ＭＳ Ｐゴシック"/>
              <a:cs typeface="Arial"/>
            </a:endParaRPr>
          </a:p>
          <a:p>
            <a:pPr marL="168275" lvl="1" indent="-166370" defTabSz="330200" eaLnBrk="0" hangingPunct="0">
              <a:lnSpc>
                <a:spcPct val="90000"/>
              </a:lnSpc>
              <a:spcBef>
                <a:spcPts val="300"/>
              </a:spcBef>
              <a:buClr>
                <a:schemeClr val="hlink"/>
              </a:buClr>
              <a:buFont typeface="Wingdings" pitchFamily="2" charset="2"/>
              <a:buChar char="§"/>
            </a:pPr>
            <a:r>
              <a:rPr lang="de-DE" b="0" dirty="0">
                <a:latin typeface="Arial"/>
                <a:cs typeface="Arial"/>
              </a:rPr>
              <a:t>Die größten Potenziale zeigt Berlin in der Kategorie </a:t>
            </a:r>
            <a:r>
              <a:rPr lang="de-DE" dirty="0">
                <a:latin typeface="Arial"/>
                <a:cs typeface="Arial"/>
              </a:rPr>
              <a:t>Technologische Bereitschaft </a:t>
            </a:r>
            <a:r>
              <a:rPr lang="de-DE" b="0" dirty="0">
                <a:latin typeface="Arial"/>
                <a:cs typeface="Arial"/>
              </a:rPr>
              <a:t>(mit 98,8% knapp unter dem EU-27 Durchschnitt von 100)</a:t>
            </a:r>
            <a:endParaRPr lang="de-DE" b="0" dirty="0">
              <a:cs typeface="Arial"/>
            </a:endParaRPr>
          </a:p>
          <a:p>
            <a:pPr marL="168275" lvl="1" indent="-166370" defTabSz="330200" eaLnBrk="0" hangingPunct="0">
              <a:lnSpc>
                <a:spcPct val="90000"/>
              </a:lnSpc>
              <a:spcBef>
                <a:spcPts val="300"/>
              </a:spcBef>
              <a:buClr>
                <a:schemeClr val="hlink"/>
              </a:buClr>
              <a:buFont typeface="Wingdings" pitchFamily="2" charset="2"/>
              <a:buChar char="§"/>
            </a:pPr>
            <a:r>
              <a:rPr lang="de-DE" b="0" dirty="0">
                <a:latin typeface="Arial"/>
                <a:cs typeface="Arial"/>
              </a:rPr>
              <a:t>Weitere Chancen zur Verbesserung der Wettbewerbsfähigkeit liegen in der </a:t>
            </a:r>
            <a:r>
              <a:rPr lang="de-DE" dirty="0">
                <a:latin typeface="Arial"/>
                <a:cs typeface="Arial"/>
              </a:rPr>
              <a:t>Gruppe Innovation </a:t>
            </a:r>
            <a:r>
              <a:rPr lang="de-DE" b="0" dirty="0">
                <a:latin typeface="Arial"/>
                <a:cs typeface="Arial"/>
              </a:rPr>
              <a:t>und in den Kriterien </a:t>
            </a:r>
            <a:r>
              <a:rPr lang="de-DE" dirty="0">
                <a:latin typeface="Arial"/>
                <a:cs typeface="Arial"/>
              </a:rPr>
              <a:t>Institutionen und Höhere Bildung</a:t>
            </a:r>
          </a:p>
          <a:p>
            <a:pPr marL="168275" lvl="1" indent="-166370" defTabSz="330200" eaLnBrk="0" hangingPunct="0">
              <a:lnSpc>
                <a:spcPct val="90000"/>
              </a:lnSpc>
              <a:spcBef>
                <a:spcPts val="300"/>
              </a:spcBef>
              <a:buClr>
                <a:schemeClr val="hlink"/>
              </a:buClr>
              <a:buFont typeface="Wingdings" pitchFamily="2" charset="2"/>
              <a:buChar char="§"/>
            </a:pPr>
            <a:r>
              <a:rPr lang="de-DE" dirty="0">
                <a:latin typeface="Arial"/>
                <a:cs typeface="Arial"/>
              </a:rPr>
              <a:t>Anspruch</a:t>
            </a:r>
            <a:r>
              <a:rPr lang="de-DE" b="0" dirty="0">
                <a:latin typeface="Arial"/>
                <a:cs typeface="Arial"/>
              </a:rPr>
              <a:t> bzw. </a:t>
            </a:r>
            <a:r>
              <a:rPr lang="de-DE" dirty="0">
                <a:latin typeface="Arial"/>
                <a:cs typeface="Arial"/>
              </a:rPr>
              <a:t>Ambition</a:t>
            </a:r>
            <a:r>
              <a:rPr lang="de-DE" b="0" dirty="0">
                <a:latin typeface="Arial"/>
                <a:cs typeface="Arial"/>
              </a:rPr>
              <a:t> für die Region Berlin/Brandenburg zu </a:t>
            </a:r>
            <a:r>
              <a:rPr lang="de-DE" dirty="0">
                <a:latin typeface="Arial"/>
                <a:cs typeface="Arial"/>
              </a:rPr>
              <a:t>formulieren</a:t>
            </a:r>
            <a:r>
              <a:rPr lang="de-DE" b="0" dirty="0">
                <a:latin typeface="Arial"/>
                <a:cs typeface="Arial"/>
              </a:rPr>
              <a:t>, bei der Wettbewerbsfähigkeit </a:t>
            </a:r>
            <a:r>
              <a:rPr lang="de-DE" dirty="0">
                <a:latin typeface="Arial"/>
                <a:cs typeface="Arial"/>
              </a:rPr>
              <a:t>zu den führenden Hauptstadtregionen Europas aufzuschließen</a:t>
            </a:r>
          </a:p>
        </p:txBody>
      </p:sp>
      <p:graphicFrame>
        <p:nvGraphicFramePr>
          <p:cNvPr id="33" name="Inhaltsplatzhalter 5">
            <a:extLst>
              <a:ext uri="{FF2B5EF4-FFF2-40B4-BE49-F238E27FC236}">
                <a16:creationId xmlns:a16="http://schemas.microsoft.com/office/drawing/2014/main" id="{583023A5-DCCD-4C19-8579-026E108FE533}"/>
              </a:ext>
            </a:extLst>
          </p:cNvPr>
          <p:cNvGraphicFramePr>
            <a:graphicFrameLocks/>
          </p:cNvGraphicFramePr>
          <p:nvPr>
            <p:extLst>
              <p:ext uri="{D42A27DB-BD31-4B8C-83A1-F6EECF244321}">
                <p14:modId xmlns:p14="http://schemas.microsoft.com/office/powerpoint/2010/main" val="3419195041"/>
              </p:ext>
            </p:extLst>
          </p:nvPr>
        </p:nvGraphicFramePr>
        <p:xfrm>
          <a:off x="0" y="2091908"/>
          <a:ext cx="6997700" cy="43973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4739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Wien/NÖ: Chancen auf eine Steigerung der Wettbewerbsfähigkeit besonders bei Arbeitsmarkteffizienz, Infrastruktur und Ausbildung </a:t>
            </a:r>
          </a:p>
        </p:txBody>
      </p:sp>
      <p:sp>
        <p:nvSpPr>
          <p:cNvPr id="16" name="Oval 41"/>
          <p:cNvSpPr>
            <a:spLocks noChangeArrowheads="1"/>
          </p:cNvSpPr>
          <p:nvPr/>
        </p:nvSpPr>
        <p:spPr bwMode="auto">
          <a:xfrm>
            <a:off x="566738" y="281148"/>
            <a:ext cx="252000" cy="252000"/>
          </a:xfrm>
          <a:prstGeom prst="ellipse">
            <a:avLst/>
          </a:prstGeom>
          <a:solidFill>
            <a:schemeClr val="bg1">
              <a:lumMod val="65000"/>
            </a:schemeClr>
          </a:solidFill>
          <a:ln w="9525">
            <a:solidFill>
              <a:schemeClr val="bg1"/>
            </a:solidFill>
            <a:round/>
            <a:headEnd/>
            <a:tailEnd/>
          </a:ln>
          <a:effectLst/>
        </p:spPr>
        <p:txBody>
          <a:bodyPr wrap="none" lIns="0" tIns="0" rIns="0" bIns="0" anchor="ctr"/>
          <a:lstStyle/>
          <a:p>
            <a:pPr algn="ctr"/>
            <a:r>
              <a:rPr lang="de-DE" dirty="0">
                <a:solidFill>
                  <a:schemeClr val="bg1"/>
                </a:solidFill>
              </a:rPr>
              <a:t>33</a:t>
            </a:r>
          </a:p>
        </p:txBody>
      </p:sp>
      <p:sp>
        <p:nvSpPr>
          <p:cNvPr id="17" name="Textfeld 16"/>
          <p:cNvSpPr txBox="1"/>
          <p:nvPr/>
        </p:nvSpPr>
        <p:spPr>
          <a:xfrm>
            <a:off x="818738" y="253460"/>
            <a:ext cx="2570191" cy="292388"/>
          </a:xfrm>
          <a:prstGeom prst="rect">
            <a:avLst/>
          </a:prstGeom>
          <a:noFill/>
        </p:spPr>
        <p:txBody>
          <a:bodyPr wrap="none" rtlCol="0">
            <a:spAutoFit/>
          </a:bodyPr>
          <a:lstStyle/>
          <a:p>
            <a:r>
              <a:rPr lang="de-DE" dirty="0">
                <a:solidFill>
                  <a:schemeClr val="bg1">
                    <a:lumMod val="65000"/>
                  </a:schemeClr>
                </a:solidFill>
              </a:rPr>
              <a:t>Region Wien/Niederösterreich</a:t>
            </a:r>
          </a:p>
        </p:txBody>
      </p:sp>
      <p:sp>
        <p:nvSpPr>
          <p:cNvPr id="21" name="TextBox 9"/>
          <p:cNvSpPr txBox="1"/>
          <p:nvPr/>
        </p:nvSpPr>
        <p:spPr>
          <a:xfrm>
            <a:off x="566739" y="6719501"/>
            <a:ext cx="5924565" cy="138499"/>
          </a:xfrm>
          <a:prstGeom prst="rect">
            <a:avLst/>
          </a:prstGeom>
          <a:noFill/>
        </p:spPr>
        <p:txBody>
          <a:bodyPr vert="horz" wrap="square" lIns="0" tIns="0" rIns="0" bIns="0" rtlCol="0" anchor="b" anchorCtr="0">
            <a:spAutoFit/>
          </a:bodyPr>
          <a:lstStyle/>
          <a:p>
            <a:pPr marL="419100" indent="-419100"/>
            <a:r>
              <a:rPr lang="de-DE" sz="900" b="0" dirty="0"/>
              <a:t>Quelle: Europäische Kommission: Regional </a:t>
            </a:r>
            <a:r>
              <a:rPr lang="de-DE" sz="900" b="0" dirty="0" err="1"/>
              <a:t>Competitiveness</a:t>
            </a:r>
            <a:r>
              <a:rPr lang="de-DE" sz="900" b="0" dirty="0"/>
              <a:t> Index 2022, </a:t>
            </a:r>
            <a:r>
              <a:rPr lang="de-DE" sz="900" b="0" dirty="0" err="1"/>
              <a:t>hoeffingersolutions</a:t>
            </a:r>
            <a:endParaRPr lang="de-DE" sz="900" b="0" dirty="0"/>
          </a:p>
        </p:txBody>
      </p:sp>
      <p:sp>
        <p:nvSpPr>
          <p:cNvPr id="24" name="Block Arc 35"/>
          <p:cNvSpPr/>
          <p:nvPr/>
        </p:nvSpPr>
        <p:spPr bwMode="auto">
          <a:xfrm>
            <a:off x="1436787" y="2275950"/>
            <a:ext cx="3933824" cy="3933824"/>
          </a:xfrm>
          <a:prstGeom prst="blockArc">
            <a:avLst>
              <a:gd name="adj1" fmla="val 16184029"/>
              <a:gd name="adj2" fmla="val 2471073"/>
              <a:gd name="adj3" fmla="val 7656"/>
            </a:avLst>
          </a:prstGeom>
          <a:solidFill>
            <a:srgbClr val="F5AECF">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sp>
        <p:nvSpPr>
          <p:cNvPr id="25" name="Block Arc 38"/>
          <p:cNvSpPr/>
          <p:nvPr/>
        </p:nvSpPr>
        <p:spPr bwMode="auto">
          <a:xfrm>
            <a:off x="1462000" y="2275950"/>
            <a:ext cx="3933824" cy="3933824"/>
          </a:xfrm>
          <a:prstGeom prst="blockArc">
            <a:avLst>
              <a:gd name="adj1" fmla="val 2481857"/>
              <a:gd name="adj2" fmla="val 8346299"/>
              <a:gd name="adj3" fmla="val 7595"/>
            </a:avLst>
          </a:prstGeom>
          <a:solidFill>
            <a:srgbClr val="FFC000">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sp>
        <p:nvSpPr>
          <p:cNvPr id="26" name="Rechteck 48"/>
          <p:cNvSpPr/>
          <p:nvPr/>
        </p:nvSpPr>
        <p:spPr bwMode="auto">
          <a:xfrm>
            <a:off x="1620188" y="2434138"/>
            <a:ext cx="3617448" cy="3617448"/>
          </a:xfrm>
          <a:prstGeom prst="rect">
            <a:avLst/>
          </a:prstGeom>
          <a:noFill/>
          <a:ln w="6350">
            <a:noFill/>
            <a:miter lim="800000"/>
            <a:headEnd/>
            <a:tailEnd/>
          </a:ln>
        </p:spPr>
        <p:txBody>
          <a:bodyPr wrap="none" lIns="0" tIns="0" rIns="0" bIns="0" anchor="ctr">
            <a:prstTxWarp prst="textCircle">
              <a:avLst>
                <a:gd name="adj" fmla="val 19203560"/>
              </a:avLst>
            </a:prstTxWarp>
          </a:bodyPr>
          <a:lstStyle/>
          <a:p>
            <a:pPr defTabSz="762000" eaLnBrk="0" fontAlgn="base" hangingPunct="0">
              <a:lnSpc>
                <a:spcPct val="93000"/>
              </a:lnSpc>
              <a:spcBef>
                <a:spcPct val="0"/>
              </a:spcBef>
              <a:spcAft>
                <a:spcPct val="0"/>
              </a:spcAft>
              <a:tabLst>
                <a:tab pos="2605088" algn="r"/>
              </a:tabLst>
            </a:pPr>
            <a:r>
              <a:rPr lang="de-DE" sz="1500" b="1" dirty="0">
                <a:solidFill>
                  <a:schemeClr val="bg1"/>
                </a:solidFill>
              </a:rPr>
              <a:t>Basic Group</a:t>
            </a:r>
          </a:p>
        </p:txBody>
      </p:sp>
      <p:sp>
        <p:nvSpPr>
          <p:cNvPr id="27" name="Rechteck 48"/>
          <p:cNvSpPr/>
          <p:nvPr/>
        </p:nvSpPr>
        <p:spPr bwMode="auto">
          <a:xfrm>
            <a:off x="1620188" y="2434138"/>
            <a:ext cx="3617448" cy="3617448"/>
          </a:xfrm>
          <a:prstGeom prst="rect">
            <a:avLst/>
          </a:prstGeom>
          <a:noFill/>
          <a:ln w="6350">
            <a:noFill/>
            <a:miter lim="800000"/>
            <a:headEnd/>
            <a:tailEnd/>
          </a:ln>
        </p:spPr>
        <p:txBody>
          <a:bodyPr wrap="none" lIns="0" tIns="0" rIns="0" bIns="0" anchor="ctr">
            <a:prstTxWarp prst="textArchDown">
              <a:avLst>
                <a:gd name="adj" fmla="val 2530609"/>
              </a:avLst>
            </a:prstTxWarp>
          </a:bodyPr>
          <a:lstStyle/>
          <a:p>
            <a:pPr algn="ctr" defTabSz="762000" eaLnBrk="0" hangingPunct="0">
              <a:lnSpc>
                <a:spcPct val="93000"/>
              </a:lnSpc>
              <a:tabLst>
                <a:tab pos="2605088" algn="r"/>
              </a:tabLst>
            </a:pPr>
            <a:r>
              <a:rPr lang="de-DE" sz="1500" dirty="0">
                <a:solidFill>
                  <a:schemeClr val="bg1"/>
                </a:solidFill>
              </a:rPr>
              <a:t>Efficiency Group</a:t>
            </a:r>
          </a:p>
        </p:txBody>
      </p:sp>
      <p:sp>
        <p:nvSpPr>
          <p:cNvPr id="28" name="Rechteck 48"/>
          <p:cNvSpPr/>
          <p:nvPr/>
        </p:nvSpPr>
        <p:spPr bwMode="auto">
          <a:xfrm>
            <a:off x="1620188" y="2434138"/>
            <a:ext cx="3617448" cy="3617448"/>
          </a:xfrm>
          <a:prstGeom prst="rect">
            <a:avLst/>
          </a:prstGeom>
          <a:noFill/>
          <a:ln w="6350">
            <a:noFill/>
            <a:miter lim="800000"/>
            <a:headEnd/>
            <a:tailEnd/>
          </a:ln>
        </p:spPr>
        <p:txBody>
          <a:bodyPr wrap="none" lIns="0" tIns="0" rIns="0" bIns="0" anchor="ctr">
            <a:prstTxWarp prst="textArchUp">
              <a:avLst>
                <a:gd name="adj" fmla="val 10478674"/>
              </a:avLst>
            </a:prstTxWarp>
          </a:bodyPr>
          <a:lstStyle/>
          <a:p>
            <a:pPr defTabSz="762000" eaLnBrk="0" hangingPunct="0">
              <a:lnSpc>
                <a:spcPct val="93000"/>
              </a:lnSpc>
              <a:tabLst>
                <a:tab pos="2605088" algn="r"/>
              </a:tabLst>
            </a:pPr>
            <a:r>
              <a:rPr lang="de-DE" sz="1500" dirty="0">
                <a:solidFill>
                  <a:schemeClr val="bg1"/>
                </a:solidFill>
              </a:rPr>
              <a:t>Innovation Group</a:t>
            </a:r>
          </a:p>
        </p:txBody>
      </p:sp>
      <p:sp>
        <p:nvSpPr>
          <p:cNvPr id="23" name="Block Arc 39"/>
          <p:cNvSpPr/>
          <p:nvPr/>
        </p:nvSpPr>
        <p:spPr bwMode="auto">
          <a:xfrm>
            <a:off x="1462000" y="2275950"/>
            <a:ext cx="3933824" cy="3933824"/>
          </a:xfrm>
          <a:prstGeom prst="blockArc">
            <a:avLst>
              <a:gd name="adj1" fmla="val 8359953"/>
              <a:gd name="adj2" fmla="val 16158055"/>
              <a:gd name="adj3" fmla="val 7662"/>
            </a:avLst>
          </a:prstGeom>
          <a:solidFill>
            <a:srgbClr val="0070C0">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sp>
        <p:nvSpPr>
          <p:cNvPr id="30" name="TextBox 97"/>
          <p:cNvSpPr txBox="1">
            <a:spLocks/>
          </p:cNvSpPr>
          <p:nvPr>
            <p:custDataLst>
              <p:tags r:id="rId1"/>
            </p:custDataLst>
          </p:nvPr>
        </p:nvSpPr>
        <p:spPr bwMode="auto">
          <a:xfrm>
            <a:off x="566738" y="1854200"/>
            <a:ext cx="8755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b="1">
                <a:solidFill>
                  <a:schemeClr val="tx1"/>
                </a:solidFill>
                <a:latin typeface="Arial" charset="0"/>
                <a:ea typeface="ＭＳ Ｐゴシック" charset="0"/>
              </a:defRPr>
            </a:lvl1pPr>
            <a:lvl2pPr marL="742950" indent="-285750" eaLnBrk="0" hangingPunct="0">
              <a:defRPr sz="1300" b="1">
                <a:solidFill>
                  <a:schemeClr val="tx1"/>
                </a:solidFill>
                <a:latin typeface="Arial" charset="0"/>
                <a:ea typeface="ＭＳ Ｐゴシック" charset="0"/>
              </a:defRPr>
            </a:lvl2pPr>
            <a:lvl3pPr marL="1143000" indent="-228600" eaLnBrk="0" hangingPunct="0">
              <a:defRPr sz="1300" b="1">
                <a:solidFill>
                  <a:schemeClr val="tx1"/>
                </a:solidFill>
                <a:latin typeface="Arial" charset="0"/>
                <a:ea typeface="ＭＳ Ｐゴシック" charset="0"/>
              </a:defRPr>
            </a:lvl3pPr>
            <a:lvl4pPr marL="1600200" indent="-228600" eaLnBrk="0" hangingPunct="0">
              <a:defRPr sz="1300" b="1">
                <a:solidFill>
                  <a:schemeClr val="tx1"/>
                </a:solidFill>
                <a:latin typeface="Arial" charset="0"/>
                <a:ea typeface="ＭＳ Ｐゴシック" charset="0"/>
              </a:defRPr>
            </a:lvl4pPr>
            <a:lvl5pPr marL="2057400" indent="-228600" eaLnBrk="0" hangingPunct="0">
              <a:defRPr sz="1300" b="1">
                <a:solidFill>
                  <a:schemeClr val="tx1"/>
                </a:solidFill>
                <a:latin typeface="Arial" charset="0"/>
                <a:ea typeface="ＭＳ Ｐゴシック" charset="0"/>
              </a:defRPr>
            </a:lvl5pPr>
            <a:lvl6pPr marL="2514600" indent="-228600" eaLnBrk="0" fontAlgn="base" hangingPunct="0">
              <a:spcBef>
                <a:spcPct val="0"/>
              </a:spcBef>
              <a:spcAft>
                <a:spcPct val="0"/>
              </a:spcAft>
              <a:defRPr sz="1300" b="1">
                <a:solidFill>
                  <a:schemeClr val="tx1"/>
                </a:solidFill>
                <a:latin typeface="Arial" charset="0"/>
                <a:ea typeface="ＭＳ Ｐゴシック" charset="0"/>
              </a:defRPr>
            </a:lvl6pPr>
            <a:lvl7pPr marL="2971800" indent="-228600" eaLnBrk="0" fontAlgn="base" hangingPunct="0">
              <a:spcBef>
                <a:spcPct val="0"/>
              </a:spcBef>
              <a:spcAft>
                <a:spcPct val="0"/>
              </a:spcAft>
              <a:defRPr sz="1300" b="1">
                <a:solidFill>
                  <a:schemeClr val="tx1"/>
                </a:solidFill>
                <a:latin typeface="Arial" charset="0"/>
                <a:ea typeface="ＭＳ Ｐゴシック" charset="0"/>
              </a:defRPr>
            </a:lvl7pPr>
            <a:lvl8pPr marL="3429000" indent="-228600" eaLnBrk="0" fontAlgn="base" hangingPunct="0">
              <a:spcBef>
                <a:spcPct val="0"/>
              </a:spcBef>
              <a:spcAft>
                <a:spcPct val="0"/>
              </a:spcAft>
              <a:defRPr sz="1300" b="1">
                <a:solidFill>
                  <a:schemeClr val="tx1"/>
                </a:solidFill>
                <a:latin typeface="Arial" charset="0"/>
                <a:ea typeface="ＭＳ Ｐゴシック" charset="0"/>
              </a:defRPr>
            </a:lvl8pPr>
            <a:lvl9pPr marL="3886200" indent="-228600" eaLnBrk="0" fontAlgn="base" hangingPunct="0">
              <a:spcBef>
                <a:spcPct val="0"/>
              </a:spcBef>
              <a:spcAft>
                <a:spcPct val="0"/>
              </a:spcAft>
              <a:defRPr sz="1300" b="1">
                <a:solidFill>
                  <a:schemeClr val="tx1"/>
                </a:solidFill>
                <a:latin typeface="Arial" charset="0"/>
                <a:ea typeface="ＭＳ Ｐゴシック" charset="0"/>
              </a:defRPr>
            </a:lvl9pPr>
          </a:lstStyle>
          <a:p>
            <a:pPr eaLnBrk="1" hangingPunct="1"/>
            <a:r>
              <a:rPr lang="de-DE" sz="1700" b="0" dirty="0"/>
              <a:t>Region Wien/NÖ (NUTS2: AT_C) – Bewertung im RCI (Rang #33) </a:t>
            </a:r>
          </a:p>
        </p:txBody>
      </p:sp>
      <p:sp>
        <p:nvSpPr>
          <p:cNvPr id="41" name="Freeform 4"/>
          <p:cNvSpPr>
            <a:spLocks/>
          </p:cNvSpPr>
          <p:nvPr>
            <p:custDataLst>
              <p:tags r:id="rId2"/>
            </p:custDataLst>
          </p:nvPr>
        </p:nvSpPr>
        <p:spPr bwMode="auto">
          <a:xfrm>
            <a:off x="5706862" y="2235200"/>
            <a:ext cx="339132" cy="4200020"/>
          </a:xfrm>
          <a:custGeom>
            <a:avLst/>
            <a:gdLst>
              <a:gd name="T0" fmla="*/ 0 w 233"/>
              <a:gd name="T1" fmla="*/ 2147483647 h 1904"/>
              <a:gd name="T2" fmla="*/ 2147483647 w 233"/>
              <a:gd name="T3" fmla="*/ 2147483647 h 1904"/>
              <a:gd name="T4" fmla="*/ 2147483647 w 233"/>
              <a:gd name="T5" fmla="*/ 2147483647 h 1904"/>
              <a:gd name="T6" fmla="*/ 2147483647 w 233"/>
              <a:gd name="T7" fmla="*/ 0 h 1904"/>
              <a:gd name="T8" fmla="*/ 0 w 233"/>
              <a:gd name="T9" fmla="*/ 0 h 1904"/>
              <a:gd name="T10" fmla="*/ 0 w 233"/>
              <a:gd name="T11" fmla="*/ 2147483647 h 1904"/>
              <a:gd name="T12" fmla="*/ 0 60000 65536"/>
              <a:gd name="T13" fmla="*/ 0 60000 65536"/>
              <a:gd name="T14" fmla="*/ 0 60000 65536"/>
              <a:gd name="T15" fmla="*/ 0 60000 65536"/>
              <a:gd name="T16" fmla="*/ 0 60000 65536"/>
              <a:gd name="T17" fmla="*/ 0 60000 65536"/>
              <a:gd name="T18" fmla="*/ 0 w 233"/>
              <a:gd name="T19" fmla="*/ 0 h 1904"/>
              <a:gd name="T20" fmla="*/ 1920 w 233"/>
              <a:gd name="T21" fmla="*/ 1392 h 1904"/>
            </a:gdLst>
            <a:ahLst/>
            <a:cxnLst>
              <a:cxn ang="T12">
                <a:pos x="T0" y="T1"/>
              </a:cxn>
              <a:cxn ang="T13">
                <a:pos x="T2" y="T3"/>
              </a:cxn>
              <a:cxn ang="T14">
                <a:pos x="T4" y="T5"/>
              </a:cxn>
              <a:cxn ang="T15">
                <a:pos x="T6" y="T7"/>
              </a:cxn>
              <a:cxn ang="T16">
                <a:pos x="T8" y="T9"/>
              </a:cxn>
              <a:cxn ang="T17">
                <a:pos x="T10" y="T11"/>
              </a:cxn>
            </a:cxnLst>
            <a:rect l="T18" t="T19" r="T20" b="T21"/>
            <a:pathLst>
              <a:path w="233" h="1904">
                <a:moveTo>
                  <a:pt x="0" y="1904"/>
                </a:moveTo>
                <a:lnTo>
                  <a:pt x="233" y="953"/>
                </a:lnTo>
                <a:lnTo>
                  <a:pt x="0" y="0"/>
                </a:lnTo>
              </a:path>
            </a:pathLst>
          </a:custGeom>
          <a:noFill/>
          <a:ln w="19050" cmpd="sng">
            <a:solidFill>
              <a:schemeClr val="bg2"/>
            </a:solidFill>
            <a:prstDash val="solid"/>
            <a:round/>
            <a:headEnd/>
            <a:tailEnd/>
          </a:ln>
        </p:spPr>
        <p:txBody>
          <a:bodyPr/>
          <a:lstStyle/>
          <a:p>
            <a:endParaRPr lang="de-DE"/>
          </a:p>
        </p:txBody>
      </p:sp>
      <p:sp>
        <p:nvSpPr>
          <p:cNvPr id="42" name="Rectangle 9"/>
          <p:cNvSpPr>
            <a:spLocks noChangeArrowheads="1"/>
          </p:cNvSpPr>
          <p:nvPr/>
        </p:nvSpPr>
        <p:spPr bwMode="auto">
          <a:xfrm>
            <a:off x="6482504" y="2235200"/>
            <a:ext cx="2844000" cy="872922"/>
          </a:xfrm>
          <a:prstGeom prst="rect">
            <a:avLst/>
          </a:prstGeom>
          <a:solidFill>
            <a:schemeClr val="bg2"/>
          </a:solidFill>
          <a:ln w="12700">
            <a:noFill/>
            <a:miter lim="800000"/>
            <a:headEnd/>
            <a:tailEnd/>
          </a:ln>
        </p:spPr>
        <p:txBody>
          <a:bodyPr lIns="72000" tIns="36000" rIns="0" bIns="36000" anchor="t">
            <a:spAutoFit/>
          </a:bodyPr>
          <a:lstStyle/>
          <a:p>
            <a:pPr indent="-144000" defTabSz="762000" eaLnBrk="0" hangingPunct="0"/>
            <a:r>
              <a:rPr lang="de-AT" dirty="0">
                <a:solidFill>
                  <a:schemeClr val="bg1"/>
                </a:solidFill>
                <a:ea typeface="ＭＳ Ｐゴシック" pitchFamily="34" charset="-128"/>
              </a:rPr>
              <a:t>Größter Abstand zu #1 Utrecht:</a:t>
            </a:r>
          </a:p>
          <a:p>
            <a:pPr indent="-144000" defTabSz="762000" eaLnBrk="0" hangingPunct="0"/>
            <a:r>
              <a:rPr lang="de-AT" b="0" dirty="0">
                <a:solidFill>
                  <a:schemeClr val="bg1"/>
                </a:solidFill>
                <a:ea typeface="ＭＳ Ｐゴシック" pitchFamily="34" charset="-128"/>
              </a:rPr>
              <a:t>Marktgröße, Technologische Bereitschaft, Infrastruktur, </a:t>
            </a:r>
            <a:r>
              <a:rPr lang="de-AT" b="0" dirty="0" err="1">
                <a:solidFill>
                  <a:schemeClr val="bg1"/>
                </a:solidFill>
                <a:ea typeface="ＭＳ Ｐゴシック" pitchFamily="34" charset="-128"/>
              </a:rPr>
              <a:t>Gesamtwirtschaftl</a:t>
            </a:r>
            <a:r>
              <a:rPr lang="de-AT" b="0" dirty="0">
                <a:solidFill>
                  <a:schemeClr val="bg1"/>
                </a:solidFill>
                <a:ea typeface="ＭＳ Ｐゴシック" pitchFamily="34" charset="-128"/>
              </a:rPr>
              <a:t>. Stabilität</a:t>
            </a:r>
          </a:p>
        </p:txBody>
      </p:sp>
      <p:sp>
        <p:nvSpPr>
          <p:cNvPr id="29" name="Rectangle 9"/>
          <p:cNvSpPr>
            <a:spLocks noChangeArrowheads="1"/>
          </p:cNvSpPr>
          <p:nvPr/>
        </p:nvSpPr>
        <p:spPr bwMode="auto">
          <a:xfrm>
            <a:off x="6482504" y="3072545"/>
            <a:ext cx="2774804" cy="3420731"/>
          </a:xfrm>
          <a:prstGeom prst="rect">
            <a:avLst/>
          </a:prstGeom>
          <a:noFill/>
          <a:ln w="12700">
            <a:noFill/>
            <a:miter lim="800000"/>
            <a:headEnd/>
            <a:tailEnd/>
          </a:ln>
        </p:spPr>
        <p:txBody>
          <a:bodyPr lIns="0" tIns="108000" rIns="0" bIns="0" anchor="t">
            <a:spAutoFit/>
          </a:bodyPr>
          <a:lstStyle/>
          <a:p>
            <a:pPr indent="-144000" defTabSz="762000" eaLnBrk="0" hangingPunct="0">
              <a:spcBef>
                <a:spcPts val="600"/>
              </a:spcBef>
            </a:pPr>
            <a:r>
              <a:rPr lang="de-AT" dirty="0">
                <a:ea typeface="ＭＳ Ｐゴシック" pitchFamily="34" charset="-128"/>
              </a:rPr>
              <a:t>Potenziale:</a:t>
            </a:r>
          </a:p>
          <a:p>
            <a:pPr marL="168275" lvl="1" indent="-166688" defTabSz="330200" eaLnBrk="0" hangingPunct="0">
              <a:lnSpc>
                <a:spcPct val="90000"/>
              </a:lnSpc>
              <a:spcBef>
                <a:spcPts val="600"/>
              </a:spcBef>
              <a:buClr>
                <a:schemeClr val="hlink"/>
              </a:buClr>
              <a:buFont typeface="Wingdings" pitchFamily="2" charset="2"/>
              <a:buChar char="§"/>
            </a:pPr>
            <a:r>
              <a:rPr lang="de-DE" b="0" dirty="0"/>
              <a:t>Die Region Wien/Niederösterreich hat vor allem durch eine Ver-besserung in den Kategorien </a:t>
            </a:r>
            <a:r>
              <a:rPr lang="de-DE" dirty="0"/>
              <a:t>Arbeitsmarkteffizienz, Infrastruktur und Basis Ausbildung </a:t>
            </a:r>
            <a:r>
              <a:rPr lang="de-DE" b="0" dirty="0"/>
              <a:t>Potenziale zur Verbesserung der Wettbewerbsfähigkeit</a:t>
            </a:r>
          </a:p>
          <a:p>
            <a:pPr marL="168275" lvl="1" indent="-166688" defTabSz="330200" eaLnBrk="0" hangingPunct="0">
              <a:lnSpc>
                <a:spcPct val="90000"/>
              </a:lnSpc>
              <a:spcBef>
                <a:spcPts val="600"/>
              </a:spcBef>
              <a:buClr>
                <a:schemeClr val="hlink"/>
              </a:buClr>
              <a:buFont typeface="Wingdings" pitchFamily="2" charset="2"/>
              <a:buChar char="§"/>
            </a:pPr>
            <a:r>
              <a:rPr lang="de-DE" b="0" dirty="0"/>
              <a:t>Gute Performance im Entwicklungsstand der Wirtschaft, hier kann eine Vorreiterposition angestrebt werden</a:t>
            </a:r>
          </a:p>
          <a:p>
            <a:pPr marL="168275" lvl="1" indent="-166688" defTabSz="330200" eaLnBrk="0" hangingPunct="0">
              <a:lnSpc>
                <a:spcPct val="90000"/>
              </a:lnSpc>
              <a:spcBef>
                <a:spcPts val="600"/>
              </a:spcBef>
              <a:buClr>
                <a:schemeClr val="hlink"/>
              </a:buClr>
              <a:buFont typeface="Wingdings" pitchFamily="2" charset="2"/>
              <a:buChar char="§"/>
            </a:pPr>
            <a:r>
              <a:rPr lang="de-DE" b="0" dirty="0"/>
              <a:t>Der </a:t>
            </a:r>
            <a:r>
              <a:rPr lang="de-DE" dirty="0"/>
              <a:t>Abstand zur Spitzenregion Utrecht ist bei vielen Kriterien groß </a:t>
            </a:r>
            <a:r>
              <a:rPr lang="de-DE" b="0" dirty="0"/>
              <a:t>– und sollte als Handlungs-aufforderung verstanden werden</a:t>
            </a:r>
          </a:p>
        </p:txBody>
      </p:sp>
      <p:graphicFrame>
        <p:nvGraphicFramePr>
          <p:cNvPr id="32" name="Inhaltsplatzhalter 5">
            <a:extLst>
              <a:ext uri="{FF2B5EF4-FFF2-40B4-BE49-F238E27FC236}">
                <a16:creationId xmlns:a16="http://schemas.microsoft.com/office/drawing/2014/main" id="{E0B5B4FD-B566-4ADF-B59A-15765EE25757}"/>
              </a:ext>
            </a:extLst>
          </p:cNvPr>
          <p:cNvGraphicFramePr>
            <a:graphicFrameLocks/>
          </p:cNvGraphicFramePr>
          <p:nvPr>
            <p:extLst>
              <p:ext uri="{D42A27DB-BD31-4B8C-83A1-F6EECF244321}">
                <p14:modId xmlns:p14="http://schemas.microsoft.com/office/powerpoint/2010/main" val="3429264769"/>
              </p:ext>
            </p:extLst>
          </p:nvPr>
        </p:nvGraphicFramePr>
        <p:xfrm>
          <a:off x="30171" y="1766223"/>
          <a:ext cx="6997700" cy="4397375"/>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3">
            <a:extLst>
              <a:ext uri="{FF2B5EF4-FFF2-40B4-BE49-F238E27FC236}">
                <a16:creationId xmlns:a16="http://schemas.microsoft.com/office/drawing/2014/main" id="{CEFACCA8-CBFF-A72C-B97A-DEC06CF41CF8}"/>
              </a:ext>
            </a:extLst>
          </p:cNvPr>
          <p:cNvGrpSpPr/>
          <p:nvPr/>
        </p:nvGrpSpPr>
        <p:grpSpPr>
          <a:xfrm>
            <a:off x="268798" y="5932633"/>
            <a:ext cx="1880614" cy="584762"/>
            <a:chOff x="566738" y="5991677"/>
            <a:chExt cx="1880614" cy="584762"/>
          </a:xfrm>
        </p:grpSpPr>
        <p:sp>
          <p:nvSpPr>
            <p:cNvPr id="7" name="LegendText">
              <a:extLst>
                <a:ext uri="{FF2B5EF4-FFF2-40B4-BE49-F238E27FC236}">
                  <a16:creationId xmlns:a16="http://schemas.microsoft.com/office/drawing/2014/main" id="{ABC55193-72DB-E201-1A4A-8F9557AED1A3}"/>
                </a:ext>
              </a:extLst>
            </p:cNvPr>
            <p:cNvSpPr txBox="1"/>
            <p:nvPr/>
          </p:nvSpPr>
          <p:spPr>
            <a:xfrm>
              <a:off x="865188" y="6437940"/>
              <a:ext cx="1107676"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a:ln>
                    <a:noFill/>
                  </a:ln>
                  <a:solidFill>
                    <a:sysClr val="windowText" lastClr="000000"/>
                  </a:solidFill>
                  <a:effectLst/>
                  <a:uLnTx/>
                  <a:uFillTx/>
                  <a:latin typeface="+mn-lt"/>
                  <a:sym typeface="+mn-lt"/>
                </a:rPr>
                <a:t>EU-27 </a:t>
              </a:r>
              <a:r>
                <a:rPr kumimoji="0" lang="en-US" sz="1000" b="0" i="0" u="none" strike="noStrike" kern="0" cap="none" spc="0" normalizeH="0" baseline="0" noProof="0" err="1">
                  <a:ln>
                    <a:noFill/>
                  </a:ln>
                  <a:solidFill>
                    <a:sysClr val="windowText" lastClr="000000"/>
                  </a:solidFill>
                  <a:effectLst/>
                  <a:uLnTx/>
                  <a:uFillTx/>
                  <a:latin typeface="+mn-lt"/>
                  <a:sym typeface="+mn-lt"/>
                </a:rPr>
                <a:t>Durchschnitt</a:t>
              </a:r>
              <a:endParaRPr kumimoji="0" lang="en-US" sz="1000" b="0" i="0" u="none" strike="noStrike" kern="0" cap="none" spc="0" normalizeH="0" baseline="0" noProof="0">
                <a:ln>
                  <a:noFill/>
                </a:ln>
                <a:solidFill>
                  <a:sysClr val="windowText" lastClr="000000"/>
                </a:solidFill>
                <a:effectLst/>
                <a:uLnTx/>
                <a:uFillTx/>
                <a:latin typeface="+mn-lt"/>
                <a:sym typeface="+mn-lt"/>
              </a:endParaRPr>
            </a:p>
          </p:txBody>
        </p:sp>
        <p:cxnSp>
          <p:nvCxnSpPr>
            <p:cNvPr id="8" name="Straight Connector 30">
              <a:extLst>
                <a:ext uri="{FF2B5EF4-FFF2-40B4-BE49-F238E27FC236}">
                  <a16:creationId xmlns:a16="http://schemas.microsoft.com/office/drawing/2014/main" id="{D128E8BD-D9EA-B7AD-18EC-576A287C7D3F}"/>
                </a:ext>
              </a:extLst>
            </p:cNvPr>
            <p:cNvCxnSpPr/>
            <p:nvPr/>
          </p:nvCxnSpPr>
          <p:spPr bwMode="auto">
            <a:xfrm flipH="1">
              <a:off x="566738" y="6509498"/>
              <a:ext cx="215900" cy="0"/>
            </a:xfrm>
            <a:prstGeom prst="line">
              <a:avLst/>
            </a:prstGeom>
            <a:solidFill>
              <a:schemeClr val="accent1"/>
            </a:solidFill>
            <a:ln w="31750" cap="flat" cmpd="sng" algn="ctr">
              <a:solidFill>
                <a:schemeClr val="accent5"/>
              </a:solidFill>
              <a:prstDash val="solid"/>
              <a:round/>
              <a:headEnd type="none" w="med" len="med"/>
              <a:tailEnd type="none" w="med" len="med"/>
            </a:ln>
            <a:effectLst/>
          </p:spPr>
        </p:cxnSp>
        <p:sp>
          <p:nvSpPr>
            <p:cNvPr id="9" name="LegendText">
              <a:extLst>
                <a:ext uri="{FF2B5EF4-FFF2-40B4-BE49-F238E27FC236}">
                  <a16:creationId xmlns:a16="http://schemas.microsoft.com/office/drawing/2014/main" id="{0C5427C6-7A62-CB3D-4A5B-E6D0B2FEE1C4}"/>
                </a:ext>
              </a:extLst>
            </p:cNvPr>
            <p:cNvSpPr txBox="1"/>
            <p:nvPr/>
          </p:nvSpPr>
          <p:spPr>
            <a:xfrm>
              <a:off x="865188" y="5991677"/>
              <a:ext cx="1582164"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sym typeface="+mn-lt"/>
                </a:rPr>
                <a:t>Wien/</a:t>
              </a:r>
              <a:r>
                <a:rPr kumimoji="0" lang="en-US" sz="1000" b="0" i="0" u="none" strike="noStrike" kern="0" cap="none" spc="0" normalizeH="0" baseline="0" noProof="0" dirty="0" err="1">
                  <a:ln>
                    <a:noFill/>
                  </a:ln>
                  <a:solidFill>
                    <a:sysClr val="windowText" lastClr="000000"/>
                  </a:solidFill>
                  <a:effectLst/>
                  <a:uLnTx/>
                  <a:uFillTx/>
                  <a:latin typeface="+mn-lt"/>
                  <a:sym typeface="+mn-lt"/>
                </a:rPr>
                <a:t>Niederösterreich</a:t>
              </a:r>
              <a:r>
                <a:rPr kumimoji="0" lang="en-US" sz="1000" b="0" i="0" u="none" strike="noStrike" kern="0" cap="none" spc="0" normalizeH="0" baseline="0" noProof="0" dirty="0">
                  <a:ln>
                    <a:noFill/>
                  </a:ln>
                  <a:solidFill>
                    <a:sysClr val="windowText" lastClr="000000"/>
                  </a:solidFill>
                  <a:effectLst/>
                  <a:uLnTx/>
                  <a:uFillTx/>
                  <a:latin typeface="+mn-lt"/>
                  <a:sym typeface="+mn-lt"/>
                </a:rPr>
                <a:t> 2022</a:t>
              </a:r>
            </a:p>
          </p:txBody>
        </p:sp>
        <p:cxnSp>
          <p:nvCxnSpPr>
            <p:cNvPr id="10" name="Straight Connector 30">
              <a:extLst>
                <a:ext uri="{FF2B5EF4-FFF2-40B4-BE49-F238E27FC236}">
                  <a16:creationId xmlns:a16="http://schemas.microsoft.com/office/drawing/2014/main" id="{844716DA-7AB7-06B8-06D9-2B01A59FDC14}"/>
                </a:ext>
              </a:extLst>
            </p:cNvPr>
            <p:cNvCxnSpPr/>
            <p:nvPr/>
          </p:nvCxnSpPr>
          <p:spPr bwMode="auto">
            <a:xfrm flipH="1">
              <a:off x="566738" y="6063235"/>
              <a:ext cx="215900" cy="0"/>
            </a:xfrm>
            <a:prstGeom prst="line">
              <a:avLst/>
            </a:prstGeom>
            <a:solidFill>
              <a:schemeClr val="accent1"/>
            </a:solidFill>
            <a:ln w="31750" cap="flat" cmpd="sng" algn="ctr">
              <a:solidFill>
                <a:schemeClr val="bg2"/>
              </a:solidFill>
              <a:prstDash val="solid"/>
              <a:round/>
              <a:headEnd type="none" w="med" len="med"/>
              <a:tailEnd type="none" w="med" len="med"/>
            </a:ln>
            <a:effectLst/>
          </p:spPr>
        </p:cxnSp>
        <p:sp>
          <p:nvSpPr>
            <p:cNvPr id="11" name="LegendText">
              <a:extLst>
                <a:ext uri="{FF2B5EF4-FFF2-40B4-BE49-F238E27FC236}">
                  <a16:creationId xmlns:a16="http://schemas.microsoft.com/office/drawing/2014/main" id="{4869793D-1E5D-E25C-7482-74081FF259B0}"/>
                </a:ext>
              </a:extLst>
            </p:cNvPr>
            <p:cNvSpPr txBox="1"/>
            <p:nvPr/>
          </p:nvSpPr>
          <p:spPr>
            <a:xfrm>
              <a:off x="865188" y="6221449"/>
              <a:ext cx="729367"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en-US" sz="1000" b="0" kern="0">
                  <a:solidFill>
                    <a:sysClr val="windowText" lastClr="000000"/>
                  </a:solidFill>
                  <a:latin typeface="+mn-lt"/>
                  <a:sym typeface="+mn-lt"/>
                </a:rPr>
                <a:t>Utrecht 2022</a:t>
              </a:r>
              <a:endParaRPr kumimoji="0" lang="en-US" sz="1000" b="0" i="0" u="none" strike="noStrike" kern="0" cap="none" spc="0" normalizeH="0" baseline="0" noProof="0">
                <a:ln>
                  <a:noFill/>
                </a:ln>
                <a:solidFill>
                  <a:sysClr val="windowText" lastClr="000000"/>
                </a:solidFill>
                <a:effectLst/>
                <a:uLnTx/>
                <a:uFillTx/>
                <a:latin typeface="+mn-lt"/>
                <a:sym typeface="+mn-lt"/>
              </a:endParaRPr>
            </a:p>
          </p:txBody>
        </p:sp>
        <p:cxnSp>
          <p:nvCxnSpPr>
            <p:cNvPr id="12" name="Straight Connector 30">
              <a:extLst>
                <a:ext uri="{FF2B5EF4-FFF2-40B4-BE49-F238E27FC236}">
                  <a16:creationId xmlns:a16="http://schemas.microsoft.com/office/drawing/2014/main" id="{9CE743EB-523B-4D75-5417-C78E2D71BEB6}"/>
                </a:ext>
              </a:extLst>
            </p:cNvPr>
            <p:cNvCxnSpPr/>
            <p:nvPr/>
          </p:nvCxnSpPr>
          <p:spPr bwMode="auto">
            <a:xfrm flipH="1">
              <a:off x="566738" y="6293007"/>
              <a:ext cx="215900" cy="0"/>
            </a:xfrm>
            <a:prstGeom prst="line">
              <a:avLst/>
            </a:prstGeom>
            <a:solidFill>
              <a:schemeClr val="accent1"/>
            </a:solidFill>
            <a:ln w="31750" cap="flat" cmpd="sng" algn="ctr">
              <a:solidFill>
                <a:schemeClr val="bg2">
                  <a:lumMod val="60000"/>
                  <a:lumOff val="40000"/>
                </a:schemeClr>
              </a:solidFill>
              <a:prstDash val="solid"/>
              <a:round/>
              <a:headEnd type="none" w="med" len="med"/>
              <a:tailEnd type="none" w="med" len="med"/>
            </a:ln>
            <a:effectLst/>
          </p:spPr>
        </p:cxnSp>
      </p:grpSp>
    </p:spTree>
    <p:extLst>
      <p:ext uri="{BB962C8B-B14F-4D97-AF65-F5344CB8AC3E}">
        <p14:creationId xmlns:p14="http://schemas.microsoft.com/office/powerpoint/2010/main" val="112798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Region Kärnten als Schlusslicht Österreichs auf Rang 93 (</a:t>
            </a:r>
            <a:r>
              <a:rPr lang="de-DE"/>
              <a:t>von 234 </a:t>
            </a:r>
            <a:r>
              <a:rPr lang="de-DE" dirty="0"/>
              <a:t>Regionen) – beim Kriterium Infrastruktur 43% unter dem EU-Schnitt</a:t>
            </a:r>
          </a:p>
        </p:txBody>
      </p:sp>
      <p:sp>
        <p:nvSpPr>
          <p:cNvPr id="16" name="Oval 41"/>
          <p:cNvSpPr>
            <a:spLocks noChangeArrowheads="1"/>
          </p:cNvSpPr>
          <p:nvPr/>
        </p:nvSpPr>
        <p:spPr bwMode="auto">
          <a:xfrm>
            <a:off x="420414" y="281148"/>
            <a:ext cx="398324" cy="252000"/>
          </a:xfrm>
          <a:prstGeom prst="ellipse">
            <a:avLst/>
          </a:prstGeom>
          <a:solidFill>
            <a:schemeClr val="tx1">
              <a:lumMod val="50000"/>
              <a:lumOff val="50000"/>
            </a:schemeClr>
          </a:solidFill>
          <a:ln w="9525">
            <a:solidFill>
              <a:schemeClr val="bg1"/>
            </a:solidFill>
            <a:round/>
            <a:headEnd/>
            <a:tailEnd/>
          </a:ln>
          <a:effectLst/>
        </p:spPr>
        <p:txBody>
          <a:bodyPr wrap="none" lIns="0" tIns="0" rIns="0" bIns="0" anchor="ctr"/>
          <a:lstStyle/>
          <a:p>
            <a:pPr algn="ctr"/>
            <a:r>
              <a:rPr lang="de-DE" dirty="0">
                <a:solidFill>
                  <a:schemeClr val="bg1"/>
                </a:solidFill>
              </a:rPr>
              <a:t>93</a:t>
            </a:r>
          </a:p>
        </p:txBody>
      </p:sp>
      <p:sp>
        <p:nvSpPr>
          <p:cNvPr id="17" name="Textfeld 16"/>
          <p:cNvSpPr txBox="1"/>
          <p:nvPr/>
        </p:nvSpPr>
        <p:spPr>
          <a:xfrm>
            <a:off x="818738" y="253460"/>
            <a:ext cx="1430200" cy="292388"/>
          </a:xfrm>
          <a:prstGeom prst="rect">
            <a:avLst/>
          </a:prstGeom>
          <a:noFill/>
        </p:spPr>
        <p:txBody>
          <a:bodyPr wrap="none" rtlCol="0">
            <a:spAutoFit/>
          </a:bodyPr>
          <a:lstStyle/>
          <a:p>
            <a:r>
              <a:rPr lang="de-DE">
                <a:solidFill>
                  <a:schemeClr val="tx1">
                    <a:lumMod val="50000"/>
                    <a:lumOff val="50000"/>
                  </a:schemeClr>
                </a:solidFill>
              </a:rPr>
              <a:t>Region Kärnten</a:t>
            </a:r>
            <a:endParaRPr lang="de-DE" dirty="0">
              <a:solidFill>
                <a:schemeClr val="tx1">
                  <a:lumMod val="50000"/>
                  <a:lumOff val="50000"/>
                </a:schemeClr>
              </a:solidFill>
            </a:endParaRPr>
          </a:p>
        </p:txBody>
      </p:sp>
      <p:sp>
        <p:nvSpPr>
          <p:cNvPr id="18" name="TextBox 9"/>
          <p:cNvSpPr txBox="1"/>
          <p:nvPr/>
        </p:nvSpPr>
        <p:spPr>
          <a:xfrm>
            <a:off x="566739" y="6719501"/>
            <a:ext cx="5924565" cy="138499"/>
          </a:xfrm>
          <a:prstGeom prst="rect">
            <a:avLst/>
          </a:prstGeom>
          <a:noFill/>
        </p:spPr>
        <p:txBody>
          <a:bodyPr vert="horz" wrap="square" lIns="0" tIns="0" rIns="0" bIns="0" rtlCol="0" anchor="b" anchorCtr="0">
            <a:spAutoFit/>
          </a:bodyPr>
          <a:lstStyle/>
          <a:p>
            <a:pPr marL="419100" indent="-419100"/>
            <a:r>
              <a:rPr lang="de-DE" sz="900" b="0" dirty="0"/>
              <a:t>Quelle: Europäische Kommission: Regional </a:t>
            </a:r>
            <a:r>
              <a:rPr lang="de-DE" sz="900" b="0" dirty="0" err="1"/>
              <a:t>Competitiveness</a:t>
            </a:r>
            <a:r>
              <a:rPr lang="de-DE" sz="900" b="0" dirty="0"/>
              <a:t> Index 2022, </a:t>
            </a:r>
            <a:r>
              <a:rPr lang="de-DE" sz="900" b="0" dirty="0" err="1"/>
              <a:t>hoeffingersolutions</a:t>
            </a:r>
            <a:endParaRPr lang="de-DE" sz="900" b="0" dirty="0"/>
          </a:p>
        </p:txBody>
      </p:sp>
      <p:sp>
        <p:nvSpPr>
          <p:cNvPr id="20" name="Block Arc 35"/>
          <p:cNvSpPr/>
          <p:nvPr/>
        </p:nvSpPr>
        <p:spPr bwMode="auto">
          <a:xfrm>
            <a:off x="1436787" y="2280960"/>
            <a:ext cx="3933824" cy="3933824"/>
          </a:xfrm>
          <a:prstGeom prst="blockArc">
            <a:avLst>
              <a:gd name="adj1" fmla="val 16184029"/>
              <a:gd name="adj2" fmla="val 2471073"/>
              <a:gd name="adj3" fmla="val 7656"/>
            </a:avLst>
          </a:prstGeom>
          <a:solidFill>
            <a:srgbClr val="F5AECF">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sp>
        <p:nvSpPr>
          <p:cNvPr id="21" name="Block Arc 38"/>
          <p:cNvSpPr/>
          <p:nvPr/>
        </p:nvSpPr>
        <p:spPr bwMode="auto">
          <a:xfrm>
            <a:off x="1462000" y="2280960"/>
            <a:ext cx="3933824" cy="3933824"/>
          </a:xfrm>
          <a:prstGeom prst="blockArc">
            <a:avLst>
              <a:gd name="adj1" fmla="val 2481857"/>
              <a:gd name="adj2" fmla="val 8346299"/>
              <a:gd name="adj3" fmla="val 7595"/>
            </a:avLst>
          </a:prstGeom>
          <a:solidFill>
            <a:srgbClr val="FFC000">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sp>
        <p:nvSpPr>
          <p:cNvPr id="22" name="Rechteck 48"/>
          <p:cNvSpPr/>
          <p:nvPr/>
        </p:nvSpPr>
        <p:spPr bwMode="auto">
          <a:xfrm>
            <a:off x="1620188" y="2439148"/>
            <a:ext cx="3617448" cy="3617448"/>
          </a:xfrm>
          <a:prstGeom prst="rect">
            <a:avLst/>
          </a:prstGeom>
          <a:noFill/>
          <a:ln w="6350">
            <a:noFill/>
            <a:miter lim="800000"/>
            <a:headEnd/>
            <a:tailEnd/>
          </a:ln>
        </p:spPr>
        <p:txBody>
          <a:bodyPr wrap="none" lIns="0" tIns="0" rIns="0" bIns="0" anchor="ctr">
            <a:prstTxWarp prst="textCircle">
              <a:avLst>
                <a:gd name="adj" fmla="val 19203560"/>
              </a:avLst>
            </a:prstTxWarp>
          </a:bodyPr>
          <a:lstStyle/>
          <a:p>
            <a:pPr defTabSz="762000" eaLnBrk="0" fontAlgn="base" hangingPunct="0">
              <a:lnSpc>
                <a:spcPct val="93000"/>
              </a:lnSpc>
              <a:spcBef>
                <a:spcPct val="0"/>
              </a:spcBef>
              <a:spcAft>
                <a:spcPct val="0"/>
              </a:spcAft>
              <a:tabLst>
                <a:tab pos="2605088" algn="r"/>
              </a:tabLst>
            </a:pPr>
            <a:r>
              <a:rPr lang="de-DE" sz="1500" b="1" dirty="0">
                <a:solidFill>
                  <a:schemeClr val="bg1"/>
                </a:solidFill>
              </a:rPr>
              <a:t>Basic Group</a:t>
            </a:r>
          </a:p>
        </p:txBody>
      </p:sp>
      <p:sp>
        <p:nvSpPr>
          <p:cNvPr id="23" name="Rechteck 48"/>
          <p:cNvSpPr/>
          <p:nvPr/>
        </p:nvSpPr>
        <p:spPr bwMode="auto">
          <a:xfrm>
            <a:off x="1620188" y="2439148"/>
            <a:ext cx="3617448" cy="3617448"/>
          </a:xfrm>
          <a:prstGeom prst="rect">
            <a:avLst/>
          </a:prstGeom>
          <a:noFill/>
          <a:ln w="6350">
            <a:noFill/>
            <a:miter lim="800000"/>
            <a:headEnd/>
            <a:tailEnd/>
          </a:ln>
        </p:spPr>
        <p:txBody>
          <a:bodyPr wrap="none" lIns="0" tIns="0" rIns="0" bIns="0" anchor="ctr">
            <a:prstTxWarp prst="textArchDown">
              <a:avLst>
                <a:gd name="adj" fmla="val 2530609"/>
              </a:avLst>
            </a:prstTxWarp>
          </a:bodyPr>
          <a:lstStyle/>
          <a:p>
            <a:pPr algn="ctr" defTabSz="762000" eaLnBrk="0" hangingPunct="0">
              <a:lnSpc>
                <a:spcPct val="93000"/>
              </a:lnSpc>
              <a:tabLst>
                <a:tab pos="2605088" algn="r"/>
              </a:tabLst>
            </a:pPr>
            <a:r>
              <a:rPr lang="de-DE" sz="1500" dirty="0">
                <a:solidFill>
                  <a:schemeClr val="bg1"/>
                </a:solidFill>
              </a:rPr>
              <a:t>Efficiency Group</a:t>
            </a:r>
          </a:p>
        </p:txBody>
      </p:sp>
      <p:sp>
        <p:nvSpPr>
          <p:cNvPr id="24" name="Rechteck 48"/>
          <p:cNvSpPr/>
          <p:nvPr/>
        </p:nvSpPr>
        <p:spPr bwMode="auto">
          <a:xfrm>
            <a:off x="1620188" y="2439148"/>
            <a:ext cx="3617448" cy="3617448"/>
          </a:xfrm>
          <a:prstGeom prst="rect">
            <a:avLst/>
          </a:prstGeom>
          <a:noFill/>
          <a:ln w="6350">
            <a:noFill/>
            <a:miter lim="800000"/>
            <a:headEnd/>
            <a:tailEnd/>
          </a:ln>
        </p:spPr>
        <p:txBody>
          <a:bodyPr wrap="none" lIns="0" tIns="0" rIns="0" bIns="0" anchor="ctr">
            <a:prstTxWarp prst="textArchUp">
              <a:avLst>
                <a:gd name="adj" fmla="val 10478674"/>
              </a:avLst>
            </a:prstTxWarp>
          </a:bodyPr>
          <a:lstStyle/>
          <a:p>
            <a:pPr defTabSz="762000" eaLnBrk="0" hangingPunct="0">
              <a:lnSpc>
                <a:spcPct val="93000"/>
              </a:lnSpc>
              <a:tabLst>
                <a:tab pos="2605088" algn="r"/>
              </a:tabLst>
            </a:pPr>
            <a:r>
              <a:rPr lang="de-DE" sz="1500" dirty="0">
                <a:solidFill>
                  <a:schemeClr val="bg1"/>
                </a:solidFill>
              </a:rPr>
              <a:t>Innovation Group</a:t>
            </a:r>
          </a:p>
        </p:txBody>
      </p:sp>
      <p:grpSp>
        <p:nvGrpSpPr>
          <p:cNvPr id="3" name="Group 31"/>
          <p:cNvGrpSpPr/>
          <p:nvPr/>
        </p:nvGrpSpPr>
        <p:grpSpPr>
          <a:xfrm>
            <a:off x="351279" y="5983238"/>
            <a:ext cx="1880614" cy="138499"/>
            <a:chOff x="4195764" y="6244351"/>
            <a:chExt cx="1880614" cy="138499"/>
          </a:xfrm>
        </p:grpSpPr>
        <p:sp>
          <p:nvSpPr>
            <p:cNvPr id="27" name="LegendText"/>
            <p:cNvSpPr txBox="1"/>
            <p:nvPr/>
          </p:nvSpPr>
          <p:spPr>
            <a:xfrm>
              <a:off x="4494214" y="6244351"/>
              <a:ext cx="1582164"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en-US" sz="1000" b="0" kern="0" dirty="0">
                  <a:solidFill>
                    <a:sysClr val="windowText" lastClr="000000"/>
                  </a:solidFill>
                  <a:latin typeface="+mn-lt"/>
                  <a:sym typeface="+mn-lt"/>
                </a:rPr>
                <a:t>Wien/</a:t>
              </a:r>
              <a:r>
                <a:rPr lang="en-US" sz="1000" b="0" kern="0" dirty="0" err="1">
                  <a:solidFill>
                    <a:sysClr val="windowText" lastClr="000000"/>
                  </a:solidFill>
                  <a:latin typeface="+mn-lt"/>
                  <a:sym typeface="+mn-lt"/>
                </a:rPr>
                <a:t>Niederösterreich</a:t>
              </a:r>
              <a:r>
                <a:rPr lang="en-US" sz="1000" b="0" kern="0" dirty="0">
                  <a:solidFill>
                    <a:sysClr val="windowText" lastClr="000000"/>
                  </a:solidFill>
                  <a:latin typeface="+mn-lt"/>
                  <a:sym typeface="+mn-lt"/>
                </a:rPr>
                <a:t> 2022</a:t>
              </a:r>
              <a:endParaRPr kumimoji="0" lang="en-US" sz="1000" b="0" i="0" u="none" strike="noStrike" kern="0" cap="none" spc="0" normalizeH="0" baseline="0" noProof="0" dirty="0">
                <a:ln>
                  <a:noFill/>
                </a:ln>
                <a:solidFill>
                  <a:sysClr val="windowText" lastClr="000000"/>
                </a:solidFill>
                <a:effectLst/>
                <a:uLnTx/>
                <a:uFillTx/>
                <a:latin typeface="+mn-lt"/>
                <a:sym typeface="+mn-lt"/>
              </a:endParaRPr>
            </a:p>
          </p:txBody>
        </p:sp>
        <p:cxnSp>
          <p:nvCxnSpPr>
            <p:cNvPr id="28" name="Straight Connector 30"/>
            <p:cNvCxnSpPr/>
            <p:nvPr/>
          </p:nvCxnSpPr>
          <p:spPr bwMode="auto">
            <a:xfrm flipH="1">
              <a:off x="4195764" y="6315909"/>
              <a:ext cx="215900" cy="0"/>
            </a:xfrm>
            <a:prstGeom prst="line">
              <a:avLst/>
            </a:prstGeom>
            <a:solidFill>
              <a:schemeClr val="accent1"/>
            </a:solidFill>
            <a:ln w="31750" cap="flat" cmpd="sng" algn="ctr">
              <a:solidFill>
                <a:schemeClr val="bg2"/>
              </a:solidFill>
              <a:prstDash val="solid"/>
              <a:round/>
              <a:headEnd type="none" w="med" len="med"/>
              <a:tailEnd type="none" w="med" len="med"/>
            </a:ln>
            <a:effectLst/>
          </p:spPr>
        </p:cxnSp>
      </p:grpSp>
      <p:grpSp>
        <p:nvGrpSpPr>
          <p:cNvPr id="4" name="Group 31"/>
          <p:cNvGrpSpPr/>
          <p:nvPr/>
        </p:nvGrpSpPr>
        <p:grpSpPr>
          <a:xfrm>
            <a:off x="351279" y="6200654"/>
            <a:ext cx="1027817" cy="138499"/>
            <a:chOff x="4195764" y="6244351"/>
            <a:chExt cx="1027817" cy="138499"/>
          </a:xfrm>
        </p:grpSpPr>
        <p:sp>
          <p:nvSpPr>
            <p:cNvPr id="30" name="LegendText"/>
            <p:cNvSpPr txBox="1"/>
            <p:nvPr/>
          </p:nvSpPr>
          <p:spPr>
            <a:xfrm>
              <a:off x="4494214" y="6244351"/>
              <a:ext cx="729367"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sym typeface="+mn-lt"/>
                </a:rPr>
                <a:t>Utrecht 2022</a:t>
              </a:r>
            </a:p>
          </p:txBody>
        </p:sp>
        <p:cxnSp>
          <p:nvCxnSpPr>
            <p:cNvPr id="31" name="Straight Connector 30"/>
            <p:cNvCxnSpPr/>
            <p:nvPr/>
          </p:nvCxnSpPr>
          <p:spPr bwMode="auto">
            <a:xfrm flipH="1">
              <a:off x="4195764" y="6315909"/>
              <a:ext cx="215900" cy="0"/>
            </a:xfrm>
            <a:prstGeom prst="line">
              <a:avLst/>
            </a:prstGeom>
            <a:solidFill>
              <a:schemeClr val="accent1"/>
            </a:solidFill>
            <a:ln w="31750" cap="flat" cmpd="sng" algn="ctr">
              <a:solidFill>
                <a:schemeClr val="bg2">
                  <a:lumMod val="60000"/>
                  <a:lumOff val="40000"/>
                </a:schemeClr>
              </a:solidFill>
              <a:prstDash val="solid"/>
              <a:round/>
              <a:headEnd type="none" w="med" len="med"/>
              <a:tailEnd type="none" w="med" len="med"/>
            </a:ln>
            <a:effectLst/>
          </p:spPr>
        </p:cxnSp>
      </p:grpSp>
      <p:sp>
        <p:nvSpPr>
          <p:cNvPr id="32" name="Block Arc 39"/>
          <p:cNvSpPr/>
          <p:nvPr/>
        </p:nvSpPr>
        <p:spPr bwMode="auto">
          <a:xfrm>
            <a:off x="1462000" y="2280960"/>
            <a:ext cx="3933824" cy="3933824"/>
          </a:xfrm>
          <a:prstGeom prst="blockArc">
            <a:avLst>
              <a:gd name="adj1" fmla="val 8359953"/>
              <a:gd name="adj2" fmla="val 16158055"/>
              <a:gd name="adj3" fmla="val 7662"/>
            </a:avLst>
          </a:prstGeom>
          <a:solidFill>
            <a:srgbClr val="0070C0">
              <a:alpha val="40000"/>
            </a:srgbClr>
          </a:solidFill>
          <a:ln w="63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Arial" charset="0"/>
            </a:endParaRPr>
          </a:p>
        </p:txBody>
      </p:sp>
      <p:grpSp>
        <p:nvGrpSpPr>
          <p:cNvPr id="5" name="Group 31"/>
          <p:cNvGrpSpPr/>
          <p:nvPr/>
        </p:nvGrpSpPr>
        <p:grpSpPr>
          <a:xfrm>
            <a:off x="351279" y="6429454"/>
            <a:ext cx="1406126" cy="138499"/>
            <a:chOff x="4195764" y="6244351"/>
            <a:chExt cx="1406126" cy="138499"/>
          </a:xfrm>
        </p:grpSpPr>
        <p:sp>
          <p:nvSpPr>
            <p:cNvPr id="35" name="LegendText"/>
            <p:cNvSpPr txBox="1"/>
            <p:nvPr/>
          </p:nvSpPr>
          <p:spPr>
            <a:xfrm>
              <a:off x="4494214" y="6244351"/>
              <a:ext cx="1107676"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en-US" sz="1000" b="0" kern="0" dirty="0">
                  <a:solidFill>
                    <a:sysClr val="windowText" lastClr="000000"/>
                  </a:solidFill>
                  <a:latin typeface="+mn-lt"/>
                  <a:sym typeface="+mn-lt"/>
                </a:rPr>
                <a:t>EU-27 </a:t>
              </a:r>
              <a:r>
                <a:rPr lang="en-US" sz="1000" b="0" kern="0" dirty="0" err="1">
                  <a:solidFill>
                    <a:sysClr val="windowText" lastClr="000000"/>
                  </a:solidFill>
                  <a:latin typeface="+mn-lt"/>
                  <a:sym typeface="+mn-lt"/>
                </a:rPr>
                <a:t>Durchschnitt</a:t>
              </a:r>
              <a:endParaRPr kumimoji="0" lang="en-US" sz="1000" b="0" i="0" u="none" strike="noStrike" kern="0" cap="none" spc="0" normalizeH="0" baseline="0" noProof="0" dirty="0">
                <a:ln>
                  <a:noFill/>
                </a:ln>
                <a:solidFill>
                  <a:sysClr val="windowText" lastClr="000000"/>
                </a:solidFill>
                <a:effectLst/>
                <a:uLnTx/>
                <a:uFillTx/>
                <a:latin typeface="+mn-lt"/>
                <a:sym typeface="+mn-lt"/>
              </a:endParaRPr>
            </a:p>
          </p:txBody>
        </p:sp>
        <p:cxnSp>
          <p:nvCxnSpPr>
            <p:cNvPr id="36" name="Straight Connector 30"/>
            <p:cNvCxnSpPr/>
            <p:nvPr/>
          </p:nvCxnSpPr>
          <p:spPr bwMode="auto">
            <a:xfrm flipH="1">
              <a:off x="4195764" y="6315909"/>
              <a:ext cx="215900" cy="0"/>
            </a:xfrm>
            <a:prstGeom prst="line">
              <a:avLst/>
            </a:prstGeom>
            <a:solidFill>
              <a:schemeClr val="accent1"/>
            </a:solidFill>
            <a:ln w="31750" cap="flat" cmpd="sng" algn="ctr">
              <a:solidFill>
                <a:schemeClr val="tx1">
                  <a:lumMod val="50000"/>
                  <a:lumOff val="50000"/>
                </a:schemeClr>
              </a:solidFill>
              <a:prstDash val="solid"/>
              <a:round/>
              <a:headEnd type="none" w="med" len="med"/>
              <a:tailEnd type="none" w="med" len="med"/>
            </a:ln>
            <a:effectLst/>
          </p:spPr>
        </p:cxnSp>
      </p:grpSp>
      <p:sp>
        <p:nvSpPr>
          <p:cNvPr id="37" name="TextBox 97"/>
          <p:cNvSpPr txBox="1">
            <a:spLocks/>
          </p:cNvSpPr>
          <p:nvPr>
            <p:custDataLst>
              <p:tags r:id="rId1"/>
            </p:custDataLst>
          </p:nvPr>
        </p:nvSpPr>
        <p:spPr bwMode="auto">
          <a:xfrm>
            <a:off x="566738" y="1854200"/>
            <a:ext cx="8755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b="1">
                <a:solidFill>
                  <a:schemeClr val="tx1"/>
                </a:solidFill>
                <a:latin typeface="Arial" charset="0"/>
                <a:ea typeface="ＭＳ Ｐゴシック" charset="0"/>
              </a:defRPr>
            </a:lvl1pPr>
            <a:lvl2pPr marL="742950" indent="-285750" eaLnBrk="0" hangingPunct="0">
              <a:defRPr sz="1300" b="1">
                <a:solidFill>
                  <a:schemeClr val="tx1"/>
                </a:solidFill>
                <a:latin typeface="Arial" charset="0"/>
                <a:ea typeface="ＭＳ Ｐゴシック" charset="0"/>
              </a:defRPr>
            </a:lvl2pPr>
            <a:lvl3pPr marL="1143000" indent="-228600" eaLnBrk="0" hangingPunct="0">
              <a:defRPr sz="1300" b="1">
                <a:solidFill>
                  <a:schemeClr val="tx1"/>
                </a:solidFill>
                <a:latin typeface="Arial" charset="0"/>
                <a:ea typeface="ＭＳ Ｐゴシック" charset="0"/>
              </a:defRPr>
            </a:lvl3pPr>
            <a:lvl4pPr marL="1600200" indent="-228600" eaLnBrk="0" hangingPunct="0">
              <a:defRPr sz="1300" b="1">
                <a:solidFill>
                  <a:schemeClr val="tx1"/>
                </a:solidFill>
                <a:latin typeface="Arial" charset="0"/>
                <a:ea typeface="ＭＳ Ｐゴシック" charset="0"/>
              </a:defRPr>
            </a:lvl4pPr>
            <a:lvl5pPr marL="2057400" indent="-228600" eaLnBrk="0" hangingPunct="0">
              <a:defRPr sz="1300" b="1">
                <a:solidFill>
                  <a:schemeClr val="tx1"/>
                </a:solidFill>
                <a:latin typeface="Arial" charset="0"/>
                <a:ea typeface="ＭＳ Ｐゴシック" charset="0"/>
              </a:defRPr>
            </a:lvl5pPr>
            <a:lvl6pPr marL="2514600" indent="-228600" eaLnBrk="0" fontAlgn="base" hangingPunct="0">
              <a:spcBef>
                <a:spcPct val="0"/>
              </a:spcBef>
              <a:spcAft>
                <a:spcPct val="0"/>
              </a:spcAft>
              <a:defRPr sz="1300" b="1">
                <a:solidFill>
                  <a:schemeClr val="tx1"/>
                </a:solidFill>
                <a:latin typeface="Arial" charset="0"/>
                <a:ea typeface="ＭＳ Ｐゴシック" charset="0"/>
              </a:defRPr>
            </a:lvl6pPr>
            <a:lvl7pPr marL="2971800" indent="-228600" eaLnBrk="0" fontAlgn="base" hangingPunct="0">
              <a:spcBef>
                <a:spcPct val="0"/>
              </a:spcBef>
              <a:spcAft>
                <a:spcPct val="0"/>
              </a:spcAft>
              <a:defRPr sz="1300" b="1">
                <a:solidFill>
                  <a:schemeClr val="tx1"/>
                </a:solidFill>
                <a:latin typeface="Arial" charset="0"/>
                <a:ea typeface="ＭＳ Ｐゴシック" charset="0"/>
              </a:defRPr>
            </a:lvl7pPr>
            <a:lvl8pPr marL="3429000" indent="-228600" eaLnBrk="0" fontAlgn="base" hangingPunct="0">
              <a:spcBef>
                <a:spcPct val="0"/>
              </a:spcBef>
              <a:spcAft>
                <a:spcPct val="0"/>
              </a:spcAft>
              <a:defRPr sz="1300" b="1">
                <a:solidFill>
                  <a:schemeClr val="tx1"/>
                </a:solidFill>
                <a:latin typeface="Arial" charset="0"/>
                <a:ea typeface="ＭＳ Ｐゴシック" charset="0"/>
              </a:defRPr>
            </a:lvl8pPr>
            <a:lvl9pPr marL="3886200" indent="-228600" eaLnBrk="0" fontAlgn="base" hangingPunct="0">
              <a:spcBef>
                <a:spcPct val="0"/>
              </a:spcBef>
              <a:spcAft>
                <a:spcPct val="0"/>
              </a:spcAft>
              <a:defRPr sz="1300" b="1">
                <a:solidFill>
                  <a:schemeClr val="tx1"/>
                </a:solidFill>
                <a:latin typeface="Arial" charset="0"/>
                <a:ea typeface="ＭＳ Ｐゴシック" charset="0"/>
              </a:defRPr>
            </a:lvl9pPr>
          </a:lstStyle>
          <a:p>
            <a:pPr eaLnBrk="1" hangingPunct="1"/>
            <a:r>
              <a:rPr lang="de-DE" sz="1700" b="0" dirty="0"/>
              <a:t>Region Kärnten (NUTS2: AT21) – Bewertung im RCI (Rang #93) </a:t>
            </a:r>
          </a:p>
        </p:txBody>
      </p:sp>
      <p:sp>
        <p:nvSpPr>
          <p:cNvPr id="59" name="Freeform 4"/>
          <p:cNvSpPr>
            <a:spLocks/>
          </p:cNvSpPr>
          <p:nvPr>
            <p:custDataLst>
              <p:tags r:id="rId2"/>
            </p:custDataLst>
          </p:nvPr>
        </p:nvSpPr>
        <p:spPr bwMode="auto">
          <a:xfrm>
            <a:off x="5706862" y="2235200"/>
            <a:ext cx="339132" cy="4200020"/>
          </a:xfrm>
          <a:custGeom>
            <a:avLst/>
            <a:gdLst>
              <a:gd name="T0" fmla="*/ 0 w 233"/>
              <a:gd name="T1" fmla="*/ 2147483647 h 1904"/>
              <a:gd name="T2" fmla="*/ 2147483647 w 233"/>
              <a:gd name="T3" fmla="*/ 2147483647 h 1904"/>
              <a:gd name="T4" fmla="*/ 2147483647 w 233"/>
              <a:gd name="T5" fmla="*/ 2147483647 h 1904"/>
              <a:gd name="T6" fmla="*/ 2147483647 w 233"/>
              <a:gd name="T7" fmla="*/ 0 h 1904"/>
              <a:gd name="T8" fmla="*/ 0 w 233"/>
              <a:gd name="T9" fmla="*/ 0 h 1904"/>
              <a:gd name="T10" fmla="*/ 0 w 233"/>
              <a:gd name="T11" fmla="*/ 2147483647 h 1904"/>
              <a:gd name="T12" fmla="*/ 0 60000 65536"/>
              <a:gd name="T13" fmla="*/ 0 60000 65536"/>
              <a:gd name="T14" fmla="*/ 0 60000 65536"/>
              <a:gd name="T15" fmla="*/ 0 60000 65536"/>
              <a:gd name="T16" fmla="*/ 0 60000 65536"/>
              <a:gd name="T17" fmla="*/ 0 60000 65536"/>
              <a:gd name="T18" fmla="*/ 0 w 233"/>
              <a:gd name="T19" fmla="*/ 0 h 1904"/>
              <a:gd name="T20" fmla="*/ 1920 w 233"/>
              <a:gd name="T21" fmla="*/ 1392 h 1904"/>
            </a:gdLst>
            <a:ahLst/>
            <a:cxnLst>
              <a:cxn ang="T12">
                <a:pos x="T0" y="T1"/>
              </a:cxn>
              <a:cxn ang="T13">
                <a:pos x="T2" y="T3"/>
              </a:cxn>
              <a:cxn ang="T14">
                <a:pos x="T4" y="T5"/>
              </a:cxn>
              <a:cxn ang="T15">
                <a:pos x="T6" y="T7"/>
              </a:cxn>
              <a:cxn ang="T16">
                <a:pos x="T8" y="T9"/>
              </a:cxn>
              <a:cxn ang="T17">
                <a:pos x="T10" y="T11"/>
              </a:cxn>
            </a:cxnLst>
            <a:rect l="T18" t="T19" r="T20" b="T21"/>
            <a:pathLst>
              <a:path w="233" h="1904">
                <a:moveTo>
                  <a:pt x="0" y="1904"/>
                </a:moveTo>
                <a:lnTo>
                  <a:pt x="233" y="953"/>
                </a:lnTo>
                <a:lnTo>
                  <a:pt x="0" y="0"/>
                </a:lnTo>
              </a:path>
            </a:pathLst>
          </a:custGeom>
          <a:noFill/>
          <a:ln w="19050" cmpd="sng">
            <a:solidFill>
              <a:schemeClr val="bg2"/>
            </a:solidFill>
            <a:prstDash val="solid"/>
            <a:round/>
            <a:headEnd/>
            <a:tailEnd/>
          </a:ln>
        </p:spPr>
        <p:txBody>
          <a:bodyPr/>
          <a:lstStyle/>
          <a:p>
            <a:endParaRPr lang="de-DE"/>
          </a:p>
        </p:txBody>
      </p:sp>
      <p:sp>
        <p:nvSpPr>
          <p:cNvPr id="60" name="Rectangle 9"/>
          <p:cNvSpPr>
            <a:spLocks noChangeArrowheads="1"/>
          </p:cNvSpPr>
          <p:nvPr/>
        </p:nvSpPr>
        <p:spPr bwMode="auto">
          <a:xfrm>
            <a:off x="6285186" y="2235200"/>
            <a:ext cx="3041318" cy="672867"/>
          </a:xfrm>
          <a:prstGeom prst="rect">
            <a:avLst/>
          </a:prstGeom>
          <a:solidFill>
            <a:schemeClr val="bg2"/>
          </a:solidFill>
          <a:ln w="12700">
            <a:noFill/>
            <a:miter lim="800000"/>
            <a:headEnd/>
            <a:tailEnd/>
          </a:ln>
        </p:spPr>
        <p:txBody>
          <a:bodyPr wrap="square" lIns="72000" tIns="36000" rIns="0" bIns="36000" anchor="t">
            <a:spAutoFit/>
          </a:bodyPr>
          <a:lstStyle/>
          <a:p>
            <a:pPr indent="-144000" defTabSz="762000" eaLnBrk="0" hangingPunct="0"/>
            <a:r>
              <a:rPr lang="de-AT" dirty="0">
                <a:solidFill>
                  <a:schemeClr val="bg1"/>
                </a:solidFill>
                <a:ea typeface="ＭＳ Ｐゴシック" pitchFamily="34" charset="-128"/>
              </a:rPr>
              <a:t>Größter Abstand zu #1 Utrecht:</a:t>
            </a:r>
          </a:p>
          <a:p>
            <a:pPr indent="-144000" defTabSz="762000" eaLnBrk="0" hangingPunct="0"/>
            <a:r>
              <a:rPr lang="de-AT" b="0" dirty="0">
                <a:solidFill>
                  <a:schemeClr val="bg1"/>
                </a:solidFill>
                <a:ea typeface="ＭＳ Ｐゴシック" pitchFamily="34" charset="-128"/>
              </a:rPr>
              <a:t>Marktgröße, Infrastruktur, Entwicklungsstand der Wirtschaft</a:t>
            </a:r>
            <a:endParaRPr lang="de-AT" dirty="0">
              <a:solidFill>
                <a:schemeClr val="bg1"/>
              </a:solidFill>
              <a:ea typeface="ＭＳ Ｐゴシック" pitchFamily="34" charset="-128"/>
            </a:endParaRPr>
          </a:p>
        </p:txBody>
      </p:sp>
      <p:sp>
        <p:nvSpPr>
          <p:cNvPr id="38" name="Rectangle 9"/>
          <p:cNvSpPr>
            <a:spLocks noChangeArrowheads="1"/>
          </p:cNvSpPr>
          <p:nvPr/>
        </p:nvSpPr>
        <p:spPr bwMode="auto">
          <a:xfrm>
            <a:off x="6297943" y="3027457"/>
            <a:ext cx="3041318" cy="3665413"/>
          </a:xfrm>
          <a:prstGeom prst="rect">
            <a:avLst/>
          </a:prstGeom>
          <a:noFill/>
          <a:ln w="12700">
            <a:noFill/>
            <a:miter lim="800000"/>
            <a:headEnd/>
            <a:tailEnd/>
          </a:ln>
        </p:spPr>
        <p:txBody>
          <a:bodyPr wrap="square" lIns="0" tIns="108000" rIns="0" bIns="0" anchor="t">
            <a:spAutoFit/>
          </a:bodyPr>
          <a:lstStyle/>
          <a:p>
            <a:pPr indent="-144000" defTabSz="762000" eaLnBrk="0" hangingPunct="0">
              <a:spcBef>
                <a:spcPts val="100"/>
              </a:spcBef>
            </a:pPr>
            <a:r>
              <a:rPr lang="de-AT" dirty="0">
                <a:ea typeface="ＭＳ Ｐゴシック" pitchFamily="34" charset="-128"/>
              </a:rPr>
              <a:t>Potenziale:</a:t>
            </a:r>
          </a:p>
          <a:p>
            <a:pPr marL="168275" lvl="1" indent="-166688" defTabSz="330200" eaLnBrk="0" hangingPunct="0">
              <a:lnSpc>
                <a:spcPct val="90000"/>
              </a:lnSpc>
              <a:spcBef>
                <a:spcPts val="100"/>
              </a:spcBef>
              <a:buClr>
                <a:schemeClr val="hlink"/>
              </a:buClr>
              <a:buFont typeface="Wingdings" pitchFamily="2" charset="2"/>
              <a:buChar char="§"/>
            </a:pPr>
            <a:r>
              <a:rPr lang="de-DE" b="0" dirty="0"/>
              <a:t>Zur Steigerung der Wettbewerbsfähig-</a:t>
            </a:r>
            <a:r>
              <a:rPr lang="de-DE" b="0" dirty="0" err="1"/>
              <a:t>keit</a:t>
            </a:r>
            <a:r>
              <a:rPr lang="de-DE" b="0" dirty="0"/>
              <a:t> der Region kann/muss sich Kärnten besonders auf die Kategorie </a:t>
            </a:r>
            <a:r>
              <a:rPr lang="de-DE" dirty="0"/>
              <a:t>Infrastruktur </a:t>
            </a:r>
            <a:r>
              <a:rPr lang="de-DE" b="0" dirty="0"/>
              <a:t>fokussieren (die Region liegt in diesem Kriterium </a:t>
            </a:r>
            <a:r>
              <a:rPr lang="de-DE" dirty="0"/>
              <a:t>43% unter dem EU-27 Durchschnitt)</a:t>
            </a:r>
          </a:p>
          <a:p>
            <a:pPr marL="168275" lvl="1" indent="-166688" defTabSz="330200" eaLnBrk="0" hangingPunct="0">
              <a:lnSpc>
                <a:spcPct val="90000"/>
              </a:lnSpc>
              <a:spcBef>
                <a:spcPts val="100"/>
              </a:spcBef>
              <a:buClr>
                <a:schemeClr val="hlink"/>
              </a:buClr>
              <a:buFont typeface="Wingdings" pitchFamily="2" charset="2"/>
              <a:buChar char="§"/>
            </a:pPr>
            <a:r>
              <a:rPr lang="de-DE" b="0" dirty="0"/>
              <a:t>Im Hinblick auf die </a:t>
            </a:r>
            <a:r>
              <a:rPr lang="de-DE" dirty="0"/>
              <a:t>Arbeitsmarkteffektivität</a:t>
            </a:r>
            <a:r>
              <a:rPr lang="de-DE" b="0" dirty="0"/>
              <a:t> schneidet Kärnten besser als die österreichische Hauptstadtregion Wien/Niederösterreich ab</a:t>
            </a:r>
          </a:p>
          <a:p>
            <a:pPr marL="168275" lvl="1" indent="-166688" defTabSz="330200" eaLnBrk="0" hangingPunct="0">
              <a:lnSpc>
                <a:spcPct val="90000"/>
              </a:lnSpc>
              <a:spcBef>
                <a:spcPts val="100"/>
              </a:spcBef>
              <a:buClr>
                <a:schemeClr val="hlink"/>
              </a:buClr>
              <a:buFont typeface="Wingdings" pitchFamily="2" charset="2"/>
              <a:buChar char="§"/>
            </a:pPr>
            <a:r>
              <a:rPr lang="de-DE" b="0" dirty="0"/>
              <a:t>Der Abstand zur europäischen Spitzenregion Utrecht und zur nationalen Top-Region ist bei einigen Kriterien enorm groß – und sollte als Handlungsaufforderung  für die Region verstanden werden</a:t>
            </a:r>
          </a:p>
          <a:p>
            <a:pPr marL="168275" lvl="1" indent="-166688" defTabSz="330200" eaLnBrk="0" hangingPunct="0">
              <a:lnSpc>
                <a:spcPct val="90000"/>
              </a:lnSpc>
              <a:spcBef>
                <a:spcPts val="600"/>
              </a:spcBef>
              <a:buClr>
                <a:schemeClr val="hlink"/>
              </a:buClr>
              <a:buFont typeface="Wingdings" pitchFamily="2" charset="2"/>
              <a:buChar char="§"/>
            </a:pPr>
            <a:endParaRPr lang="de-DE" dirty="0"/>
          </a:p>
        </p:txBody>
      </p:sp>
      <p:graphicFrame>
        <p:nvGraphicFramePr>
          <p:cNvPr id="42" name="Inhaltsplatzhalter 5">
            <a:extLst>
              <a:ext uri="{FF2B5EF4-FFF2-40B4-BE49-F238E27FC236}">
                <a16:creationId xmlns:a16="http://schemas.microsoft.com/office/drawing/2014/main" id="{7974B6ED-F7C2-4598-8796-BDC0DB37A472}"/>
              </a:ext>
            </a:extLst>
          </p:cNvPr>
          <p:cNvGraphicFramePr>
            <a:graphicFrameLocks/>
          </p:cNvGraphicFramePr>
          <p:nvPr>
            <p:extLst>
              <p:ext uri="{D42A27DB-BD31-4B8C-83A1-F6EECF244321}">
                <p14:modId xmlns:p14="http://schemas.microsoft.com/office/powerpoint/2010/main" val="1482316401"/>
              </p:ext>
            </p:extLst>
          </p:nvPr>
        </p:nvGraphicFramePr>
        <p:xfrm>
          <a:off x="121965" y="1596871"/>
          <a:ext cx="6997700" cy="4397375"/>
        </p:xfrm>
        <a:graphic>
          <a:graphicData uri="http://schemas.openxmlformats.org/drawingml/2006/chart">
            <c:chart xmlns:c="http://schemas.openxmlformats.org/drawingml/2006/chart" xmlns:r="http://schemas.openxmlformats.org/officeDocument/2006/relationships" r:id="rId4"/>
          </a:graphicData>
        </a:graphic>
      </p:graphicFrame>
      <p:sp>
        <p:nvSpPr>
          <p:cNvPr id="7" name="LegendText">
            <a:extLst>
              <a:ext uri="{FF2B5EF4-FFF2-40B4-BE49-F238E27FC236}">
                <a16:creationId xmlns:a16="http://schemas.microsoft.com/office/drawing/2014/main" id="{DDE4320D-1D94-BAA9-B4D1-E7BF6DCE63CA}"/>
              </a:ext>
            </a:extLst>
          </p:cNvPr>
          <p:cNvSpPr txBox="1"/>
          <p:nvPr/>
        </p:nvSpPr>
        <p:spPr>
          <a:xfrm>
            <a:off x="652015" y="5776638"/>
            <a:ext cx="763029"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en-US" sz="1000" b="0" kern="0" dirty="0">
                <a:solidFill>
                  <a:sysClr val="windowText" lastClr="000000"/>
                </a:solidFill>
                <a:latin typeface="+mn-lt"/>
                <a:sym typeface="+mn-lt"/>
              </a:rPr>
              <a:t>Kärnten 2022</a:t>
            </a:r>
            <a:endParaRPr kumimoji="0" lang="en-US" sz="1000" b="0" i="0" u="none" strike="noStrike" kern="0" cap="none" spc="0" normalizeH="0" baseline="0" noProof="0" dirty="0">
              <a:ln>
                <a:noFill/>
              </a:ln>
              <a:solidFill>
                <a:sysClr val="windowText" lastClr="000000"/>
              </a:solidFill>
              <a:effectLst/>
              <a:uLnTx/>
              <a:uFillTx/>
              <a:latin typeface="+mn-lt"/>
              <a:sym typeface="+mn-lt"/>
            </a:endParaRPr>
          </a:p>
        </p:txBody>
      </p:sp>
      <p:cxnSp>
        <p:nvCxnSpPr>
          <p:cNvPr id="8" name="Straight Connector 30">
            <a:extLst>
              <a:ext uri="{FF2B5EF4-FFF2-40B4-BE49-F238E27FC236}">
                <a16:creationId xmlns:a16="http://schemas.microsoft.com/office/drawing/2014/main" id="{50390B64-65F7-E149-D4E0-7B5DCE7DF7A8}"/>
              </a:ext>
            </a:extLst>
          </p:cNvPr>
          <p:cNvCxnSpPr/>
          <p:nvPr/>
        </p:nvCxnSpPr>
        <p:spPr bwMode="auto">
          <a:xfrm flipH="1">
            <a:off x="351279" y="5845887"/>
            <a:ext cx="215900" cy="0"/>
          </a:xfrm>
          <a:prstGeom prst="line">
            <a:avLst/>
          </a:prstGeom>
          <a:solidFill>
            <a:schemeClr val="accent1"/>
          </a:solidFill>
          <a:ln w="31750" cap="flat" cmpd="sng" algn="ctr">
            <a:solidFill>
              <a:schemeClr val="bg2">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643013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738" y="1000125"/>
            <a:ext cx="8755062" cy="661988"/>
          </a:xfrm>
        </p:spPr>
        <p:txBody>
          <a:bodyPr/>
          <a:lstStyle/>
          <a:p>
            <a:r>
              <a:rPr lang="de-AT" dirty="0"/>
              <a:t>Österreichische Regionen mit großen Chancen, noch </a:t>
            </a:r>
            <a:r>
              <a:rPr lang="de-AT" dirty="0" err="1"/>
              <a:t>wettbewerbs</a:t>
            </a:r>
            <a:r>
              <a:rPr lang="de-AT" dirty="0"/>
              <a:t>-fähiger zu werden – Empfehlung: Orientierung an den Besten der EU</a:t>
            </a:r>
          </a:p>
        </p:txBody>
      </p:sp>
      <p:sp>
        <p:nvSpPr>
          <p:cNvPr id="40" name="Abgerundetes Rechteck 39"/>
          <p:cNvSpPr/>
          <p:nvPr/>
        </p:nvSpPr>
        <p:spPr bwMode="auto">
          <a:xfrm>
            <a:off x="2779750" y="1854586"/>
            <a:ext cx="2124000" cy="1944000"/>
          </a:xfrm>
          <a:prstGeom prst="roundRect">
            <a:avLst>
              <a:gd name="adj" fmla="val 0"/>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72000" tIns="72000" rIns="0" bIns="0" numCol="1" rtlCol="0" anchor="t" anchorCtr="0" compatLnSpc="1">
            <a:prstTxWarp prst="textNoShape">
              <a:avLst/>
            </a:prstTxWarp>
          </a:bodyPr>
          <a:lstStyle/>
          <a:p>
            <a:pPr marL="163513" lvl="0" indent="-163513" defTabSz="762000" eaLnBrk="0" hangingPunct="0">
              <a:spcBef>
                <a:spcPts val="100"/>
              </a:spcBef>
              <a:buClr>
                <a:schemeClr val="accent5"/>
              </a:buClr>
              <a:buFont typeface="Wingdings" pitchFamily="2" charset="2"/>
              <a:buChar char="§"/>
            </a:pPr>
            <a:r>
              <a:rPr lang="de-AT" sz="1100" b="0" dirty="0"/>
              <a:t>Größter Abstand zu #1 Utrecht: Marktgröße (wie </a:t>
            </a:r>
            <a:r>
              <a:rPr lang="de-DE" sz="1100" b="0" dirty="0"/>
              <a:t>Verfügbares Einkommen pro Kopf</a:t>
            </a:r>
            <a:r>
              <a:rPr lang="de-AT" sz="1100" b="0" dirty="0"/>
              <a:t>, Technologische Bereitschaft, Infrastruktur</a:t>
            </a:r>
          </a:p>
          <a:p>
            <a:pPr marL="163513" lvl="0" indent="-163513" defTabSz="762000" eaLnBrk="0" hangingPunct="0">
              <a:spcBef>
                <a:spcPts val="100"/>
              </a:spcBef>
              <a:buClr>
                <a:schemeClr val="accent5"/>
              </a:buClr>
              <a:buFont typeface="Wingdings" pitchFamily="2" charset="2"/>
              <a:buChar char="§"/>
            </a:pPr>
            <a:r>
              <a:rPr lang="de-AT" sz="1100" b="0" dirty="0"/>
              <a:t>Bei Arbeitsmarkteffizienz besser als #1 Utrecht</a:t>
            </a:r>
          </a:p>
          <a:p>
            <a:pPr marL="163513" lvl="0" indent="-163513" defTabSz="762000" eaLnBrk="0" hangingPunct="0">
              <a:spcBef>
                <a:spcPts val="100"/>
              </a:spcBef>
              <a:buClr>
                <a:schemeClr val="accent5"/>
              </a:buClr>
              <a:buFont typeface="Wingdings" pitchFamily="2" charset="2"/>
              <a:buChar char="§"/>
            </a:pPr>
            <a:r>
              <a:rPr lang="de-AT" sz="1100" b="0" dirty="0"/>
              <a:t># 2 in Österreich (Oberbayern auf # 14 der EU als mögliches Vorbild)</a:t>
            </a:r>
          </a:p>
          <a:p>
            <a:pPr marL="163513" lvl="0" indent="-163513">
              <a:buClr>
                <a:schemeClr val="accent5"/>
              </a:buClr>
            </a:pPr>
            <a:r>
              <a:rPr lang="de-AT" sz="1100" dirty="0">
                <a:solidFill>
                  <a:schemeClr val="accent5"/>
                </a:solidFill>
              </a:rPr>
              <a:t>47. Oberösterreich</a:t>
            </a:r>
          </a:p>
        </p:txBody>
      </p:sp>
      <p:sp>
        <p:nvSpPr>
          <p:cNvPr id="42" name="Abgerundetes Rechteck 41"/>
          <p:cNvSpPr/>
          <p:nvPr/>
        </p:nvSpPr>
        <p:spPr bwMode="auto">
          <a:xfrm>
            <a:off x="2747402" y="4221476"/>
            <a:ext cx="2124000" cy="1944000"/>
          </a:xfrm>
          <a:prstGeom prst="roundRect">
            <a:avLst>
              <a:gd name="adj" fmla="val 0"/>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72000" tIns="72000" rIns="0" bIns="0" numCol="1" rtlCol="0" anchor="t" anchorCtr="0" compatLnSpc="1">
            <a:prstTxWarp prst="textNoShape">
              <a:avLst/>
            </a:prstTxWarp>
          </a:bodyPr>
          <a:lstStyle/>
          <a:p>
            <a:pPr marL="163513" lvl="0" indent="-163513" defTabSz="762000" eaLnBrk="0" hangingPunct="0">
              <a:spcBef>
                <a:spcPts val="200"/>
              </a:spcBef>
              <a:buClr>
                <a:schemeClr val="accent5"/>
              </a:buClr>
              <a:buFont typeface="Wingdings" pitchFamily="2" charset="2"/>
              <a:buChar char="§"/>
            </a:pPr>
            <a:r>
              <a:rPr lang="de-AT" sz="1100" b="0" dirty="0"/>
              <a:t>Größter Abstand zu #1 Utrecht: Marktgröße, Infrastruktur, Technologische Bereitschaft</a:t>
            </a:r>
          </a:p>
          <a:p>
            <a:pPr marL="163513" lvl="0" indent="-163513" defTabSz="762000" eaLnBrk="0" hangingPunct="0">
              <a:spcBef>
                <a:spcPts val="200"/>
              </a:spcBef>
              <a:buClr>
                <a:schemeClr val="accent5"/>
              </a:buClr>
              <a:buFont typeface="Wingdings" pitchFamily="2" charset="2"/>
              <a:buChar char="§"/>
            </a:pPr>
            <a:endParaRPr lang="de-AT" sz="1100" b="0" dirty="0"/>
          </a:p>
          <a:p>
            <a:pPr marL="163513" lvl="0" indent="-163513" defTabSz="762000" eaLnBrk="0" hangingPunct="0">
              <a:spcBef>
                <a:spcPts val="200"/>
              </a:spcBef>
              <a:buClr>
                <a:schemeClr val="accent5"/>
              </a:buClr>
              <a:buFont typeface="Wingdings" pitchFamily="2" charset="2"/>
              <a:buChar char="§"/>
            </a:pPr>
            <a:r>
              <a:rPr lang="de-AT" sz="1100" b="0" dirty="0"/>
              <a:t>Relativ gut bei Gesundheit, #1 in Österreich</a:t>
            </a:r>
          </a:p>
          <a:p>
            <a:pPr lvl="0">
              <a:buClr>
                <a:schemeClr val="accent5"/>
              </a:buClr>
            </a:pPr>
            <a:endParaRPr lang="de-AT" sz="1100" b="0" dirty="0"/>
          </a:p>
          <a:p>
            <a:pPr marL="163513" lvl="0" indent="-163513">
              <a:buClr>
                <a:schemeClr val="accent5"/>
              </a:buClr>
            </a:pPr>
            <a:endParaRPr lang="de-AT" sz="1100" dirty="0">
              <a:solidFill>
                <a:schemeClr val="accent5"/>
              </a:solidFill>
            </a:endParaRPr>
          </a:p>
          <a:p>
            <a:pPr marL="163513" lvl="0" indent="-163513">
              <a:buClr>
                <a:schemeClr val="accent5"/>
              </a:buClr>
            </a:pPr>
            <a:r>
              <a:rPr lang="de-AT" sz="1100" dirty="0">
                <a:solidFill>
                  <a:schemeClr val="accent5"/>
                </a:solidFill>
              </a:rPr>
              <a:t>69. Tirol</a:t>
            </a:r>
          </a:p>
        </p:txBody>
      </p:sp>
      <p:sp>
        <p:nvSpPr>
          <p:cNvPr id="46" name="Abgerundetes Rechteck 45"/>
          <p:cNvSpPr/>
          <p:nvPr/>
        </p:nvSpPr>
        <p:spPr bwMode="auto">
          <a:xfrm>
            <a:off x="4972976" y="1865398"/>
            <a:ext cx="2124000" cy="1944000"/>
          </a:xfrm>
          <a:prstGeom prst="roundRect">
            <a:avLst>
              <a:gd name="adj" fmla="val 0"/>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72000" tIns="72000" rIns="0" bIns="0" numCol="1" rtlCol="0" anchor="t" anchorCtr="0" compatLnSpc="1">
            <a:prstTxWarp prst="textNoShape">
              <a:avLst/>
            </a:prstTxWarp>
          </a:bodyPr>
          <a:lstStyle/>
          <a:p>
            <a:pPr marL="163513" lvl="0" indent="-163513" defTabSz="762000" eaLnBrk="0" hangingPunct="0">
              <a:spcBef>
                <a:spcPts val="200"/>
              </a:spcBef>
              <a:buClr>
                <a:schemeClr val="accent5"/>
              </a:buClr>
              <a:buFont typeface="Wingdings" pitchFamily="2" charset="2"/>
              <a:buChar char="§"/>
            </a:pPr>
            <a:r>
              <a:rPr lang="de-AT" sz="1100" b="0" dirty="0"/>
              <a:t>Größter Abstand zu #1 Utrecht: Marktgröße (wie </a:t>
            </a:r>
            <a:r>
              <a:rPr lang="de-DE" sz="1100" b="0" dirty="0"/>
              <a:t>Verfügbares Einkommen pro Kopf</a:t>
            </a:r>
            <a:r>
              <a:rPr lang="de-AT" sz="1100" b="0" dirty="0"/>
              <a:t>, schwach bei Infrastruktur</a:t>
            </a:r>
          </a:p>
          <a:p>
            <a:pPr marL="163513" lvl="0" indent="-163513" defTabSz="762000" eaLnBrk="0" hangingPunct="0">
              <a:spcBef>
                <a:spcPts val="200"/>
              </a:spcBef>
              <a:buClr>
                <a:schemeClr val="accent5"/>
              </a:buClr>
              <a:buFont typeface="Wingdings" pitchFamily="2" charset="2"/>
              <a:buChar char="§"/>
            </a:pPr>
            <a:r>
              <a:rPr lang="de-AT" sz="1100" b="0" dirty="0"/>
              <a:t>Relativ gut bei Arbeitsmarkteffizienz, Entwicklungsstand der Wirtschaft, Gesundheit</a:t>
            </a:r>
          </a:p>
          <a:p>
            <a:pPr marL="163513" lvl="0" indent="-163513">
              <a:buClr>
                <a:schemeClr val="accent5"/>
              </a:buClr>
            </a:pPr>
            <a:endParaRPr lang="de-AT" sz="1100" b="0" dirty="0"/>
          </a:p>
          <a:p>
            <a:pPr marL="163513" lvl="0" indent="-163513">
              <a:buClr>
                <a:schemeClr val="accent5"/>
              </a:buClr>
            </a:pPr>
            <a:r>
              <a:rPr lang="de-AT" sz="1100" dirty="0">
                <a:solidFill>
                  <a:schemeClr val="accent5"/>
                </a:solidFill>
              </a:rPr>
              <a:t>61. Salzburg</a:t>
            </a:r>
          </a:p>
        </p:txBody>
      </p:sp>
      <p:sp>
        <p:nvSpPr>
          <p:cNvPr id="48" name="Abgerundetes Rechteck 47"/>
          <p:cNvSpPr/>
          <p:nvPr/>
        </p:nvSpPr>
        <p:spPr bwMode="auto">
          <a:xfrm>
            <a:off x="566742" y="1854586"/>
            <a:ext cx="2124000" cy="1944000"/>
          </a:xfrm>
          <a:prstGeom prst="roundRect">
            <a:avLst>
              <a:gd name="adj" fmla="val 0"/>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72000" tIns="72000" rIns="0" bIns="0" numCol="1" rtlCol="0" anchor="t" anchorCtr="0" compatLnSpc="1">
            <a:prstTxWarp prst="textNoShape">
              <a:avLst/>
            </a:prstTxWarp>
          </a:bodyPr>
          <a:lstStyle/>
          <a:p>
            <a:pPr marL="163513" indent="-163513">
              <a:spcBef>
                <a:spcPts val="200"/>
              </a:spcBef>
              <a:buClr>
                <a:schemeClr val="accent5"/>
              </a:buClr>
              <a:buFont typeface="Wingdings" pitchFamily="2" charset="2"/>
              <a:buChar char="§"/>
            </a:pPr>
            <a:r>
              <a:rPr lang="de-AT" sz="1100" b="0" dirty="0"/>
              <a:t>Größter Abstand zu #1 Utrecht: Marktgröße (wie </a:t>
            </a:r>
            <a:r>
              <a:rPr lang="de-DE" sz="1100" b="0" dirty="0"/>
              <a:t>Verfügbares Einkommen pro Kopf)</a:t>
            </a:r>
            <a:r>
              <a:rPr lang="de-AT" sz="1100" b="0" dirty="0"/>
              <a:t>, Technologische Bereitschaft, Infrastruktur, </a:t>
            </a:r>
            <a:r>
              <a:rPr lang="de-AT" sz="1100" b="0" dirty="0" err="1"/>
              <a:t>Gesamtwirtschaftl</a:t>
            </a:r>
            <a:r>
              <a:rPr lang="de-AT" sz="1100" b="0" dirty="0"/>
              <a:t>. Stabilität</a:t>
            </a:r>
          </a:p>
          <a:p>
            <a:pPr marL="163513" indent="-163513">
              <a:spcBef>
                <a:spcPts val="200"/>
              </a:spcBef>
              <a:buClr>
                <a:schemeClr val="accent5"/>
              </a:buClr>
              <a:buFont typeface="Wingdings" pitchFamily="2" charset="2"/>
              <a:buChar char="§"/>
            </a:pPr>
            <a:r>
              <a:rPr lang="de-AT" sz="1100" b="0" dirty="0"/>
              <a:t>Großes (brachliegendes) Potenzial als integrierte Hauptstadtregion</a:t>
            </a:r>
          </a:p>
          <a:p>
            <a:pPr marL="163513" lvl="0" indent="-163513">
              <a:buClr>
                <a:schemeClr val="accent5"/>
              </a:buClr>
              <a:tabLst>
                <a:tab pos="227013" algn="l"/>
              </a:tabLst>
            </a:pPr>
            <a:r>
              <a:rPr lang="de-AT" sz="1100" dirty="0">
                <a:solidFill>
                  <a:schemeClr val="accent5"/>
                </a:solidFill>
              </a:rPr>
              <a:t>33. Niederösterreich/</a:t>
            </a:r>
            <a:br>
              <a:rPr lang="de-AT" sz="1100" dirty="0">
                <a:solidFill>
                  <a:schemeClr val="accent5"/>
                </a:solidFill>
              </a:rPr>
            </a:br>
            <a:r>
              <a:rPr lang="de-AT" sz="1100" dirty="0">
                <a:solidFill>
                  <a:schemeClr val="accent5"/>
                </a:solidFill>
              </a:rPr>
              <a:t>	Wien</a:t>
            </a:r>
          </a:p>
        </p:txBody>
      </p:sp>
      <p:sp>
        <p:nvSpPr>
          <p:cNvPr id="50" name="Abgerundetes Rechteck 49"/>
          <p:cNvSpPr/>
          <p:nvPr/>
        </p:nvSpPr>
        <p:spPr bwMode="auto">
          <a:xfrm>
            <a:off x="7161933" y="1854586"/>
            <a:ext cx="2124000" cy="1944000"/>
          </a:xfrm>
          <a:prstGeom prst="roundRect">
            <a:avLst>
              <a:gd name="adj" fmla="val 0"/>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72000" tIns="72000" rIns="0" bIns="0" numCol="1" rtlCol="0" anchor="t" anchorCtr="0" compatLnSpc="1">
            <a:prstTxWarp prst="textNoShape">
              <a:avLst/>
            </a:prstTxWarp>
          </a:bodyPr>
          <a:lstStyle/>
          <a:p>
            <a:pPr marL="163513" lvl="0" indent="-163513" defTabSz="762000" eaLnBrk="0" hangingPunct="0">
              <a:spcBef>
                <a:spcPts val="200"/>
              </a:spcBef>
              <a:buClr>
                <a:schemeClr val="accent5"/>
              </a:buClr>
              <a:buFont typeface="Wingdings" pitchFamily="2" charset="2"/>
              <a:buChar char="§"/>
            </a:pPr>
            <a:r>
              <a:rPr lang="de-AT" sz="1100" b="0" dirty="0"/>
              <a:t>Größter Abstand zu #1 Utrecht: Marktgröße (wie </a:t>
            </a:r>
            <a:r>
              <a:rPr lang="de-DE" sz="1100" b="0" dirty="0"/>
              <a:t>Verfügbares Einkommen pro Kopf)</a:t>
            </a:r>
            <a:r>
              <a:rPr lang="de-AT" sz="1100" b="0" dirty="0"/>
              <a:t>, Infrastruktur, Höhere Bildung und lebenslanges Lernen</a:t>
            </a:r>
          </a:p>
          <a:p>
            <a:pPr marL="163513" lvl="0" indent="-163513" defTabSz="762000" eaLnBrk="0" hangingPunct="0">
              <a:spcBef>
                <a:spcPts val="200"/>
              </a:spcBef>
              <a:buClr>
                <a:schemeClr val="accent5"/>
              </a:buClr>
              <a:buFont typeface="Wingdings" pitchFamily="2" charset="2"/>
              <a:buChar char="§"/>
            </a:pPr>
            <a:r>
              <a:rPr lang="de-AT" sz="1100" b="0" dirty="0"/>
              <a:t>Relativ gut bei der Gesundheit #2 und Arbeitsmarkteffizienz #2 in Österreich</a:t>
            </a:r>
          </a:p>
          <a:p>
            <a:pPr marL="163513" lvl="0" indent="-163513">
              <a:buClr>
                <a:schemeClr val="accent5"/>
              </a:buClr>
            </a:pPr>
            <a:endParaRPr lang="de-AT" sz="1100" b="0" dirty="0"/>
          </a:p>
          <a:p>
            <a:pPr marL="163513" lvl="0" indent="-163513">
              <a:buClr>
                <a:schemeClr val="accent5"/>
              </a:buClr>
            </a:pPr>
            <a:r>
              <a:rPr lang="de-AT" sz="1100" dirty="0">
                <a:solidFill>
                  <a:schemeClr val="accent5"/>
                </a:solidFill>
              </a:rPr>
              <a:t>64. Vorarlberg</a:t>
            </a:r>
          </a:p>
        </p:txBody>
      </p:sp>
      <p:sp>
        <p:nvSpPr>
          <p:cNvPr id="27" name="Abgerundetes Rechteck 26"/>
          <p:cNvSpPr/>
          <p:nvPr/>
        </p:nvSpPr>
        <p:spPr bwMode="auto">
          <a:xfrm>
            <a:off x="529384" y="4229795"/>
            <a:ext cx="2124000" cy="1944000"/>
          </a:xfrm>
          <a:prstGeom prst="roundRect">
            <a:avLst>
              <a:gd name="adj" fmla="val 0"/>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72000" tIns="72000" rIns="0" bIns="0" numCol="1" rtlCol="0" anchor="t" anchorCtr="0" compatLnSpc="1">
            <a:prstTxWarp prst="textNoShape">
              <a:avLst/>
            </a:prstTxWarp>
          </a:bodyPr>
          <a:lstStyle/>
          <a:p>
            <a:pPr marL="163513" lvl="0" indent="-163513" defTabSz="762000" eaLnBrk="0" hangingPunct="0">
              <a:spcBef>
                <a:spcPts val="200"/>
              </a:spcBef>
              <a:buClr>
                <a:schemeClr val="accent5"/>
              </a:buClr>
              <a:buFont typeface="Wingdings" pitchFamily="2" charset="2"/>
              <a:buChar char="§"/>
            </a:pPr>
            <a:r>
              <a:rPr lang="de-AT" sz="1100" b="0" dirty="0"/>
              <a:t>Größter Abstand zu #1 Utrecht: Marktgröße (wie </a:t>
            </a:r>
            <a:r>
              <a:rPr lang="de-DE" sz="1100" b="0" dirty="0"/>
              <a:t>Verfügbares Einkommen pro Kopf</a:t>
            </a:r>
            <a:r>
              <a:rPr lang="de-AT" sz="1100" b="0" dirty="0"/>
              <a:t>, Technologische Bereitschaft, Infrastruktur</a:t>
            </a:r>
          </a:p>
          <a:p>
            <a:pPr marL="163513" lvl="0" indent="-163513" defTabSz="762000" eaLnBrk="0" hangingPunct="0">
              <a:spcBef>
                <a:spcPts val="200"/>
              </a:spcBef>
              <a:buClr>
                <a:schemeClr val="accent5"/>
              </a:buClr>
              <a:buFont typeface="Wingdings" pitchFamily="2" charset="2"/>
              <a:buChar char="§"/>
            </a:pPr>
            <a:r>
              <a:rPr lang="de-AT" sz="1100" b="0" dirty="0"/>
              <a:t>Relativ gut bei Höhere Bildung und lebenslanges Lernen #3 in Österreich</a:t>
            </a:r>
            <a:br>
              <a:rPr lang="de-AT" sz="1100" b="0" dirty="0"/>
            </a:br>
            <a:endParaRPr lang="de-AT" sz="1100" b="0" dirty="0"/>
          </a:p>
          <a:p>
            <a:pPr marL="163513" lvl="0" indent="-163513">
              <a:buClr>
                <a:schemeClr val="accent5"/>
              </a:buClr>
            </a:pPr>
            <a:r>
              <a:rPr lang="de-AT" sz="1100" dirty="0">
                <a:solidFill>
                  <a:schemeClr val="accent5"/>
                </a:solidFill>
              </a:rPr>
              <a:t>68. Steiermark</a:t>
            </a:r>
          </a:p>
        </p:txBody>
      </p:sp>
      <p:grpSp>
        <p:nvGrpSpPr>
          <p:cNvPr id="4" name="Gruppieren 53"/>
          <p:cNvGrpSpPr/>
          <p:nvPr/>
        </p:nvGrpSpPr>
        <p:grpSpPr>
          <a:xfrm>
            <a:off x="6454181" y="3529795"/>
            <a:ext cx="576000" cy="576000"/>
            <a:chOff x="2047947" y="5885873"/>
            <a:chExt cx="576000" cy="576000"/>
          </a:xfrm>
        </p:grpSpPr>
        <p:sp>
          <p:nvSpPr>
            <p:cNvPr id="47" name="Rechteck 46"/>
            <p:cNvSpPr/>
            <p:nvPr/>
          </p:nvSpPr>
          <p:spPr bwMode="auto">
            <a:xfrm>
              <a:off x="2047947" y="5885873"/>
              <a:ext cx="576000" cy="576000"/>
            </a:xfrm>
            <a:prstGeom prst="rect">
              <a:avLst/>
            </a:prstGeom>
            <a:solidFill>
              <a:schemeClr val="accent1"/>
            </a:solidFill>
            <a:ln w="1905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100" b="1" i="0" u="none" strike="noStrike" cap="none" normalizeH="0" baseline="0">
                <a:ln>
                  <a:noFill/>
                </a:ln>
                <a:solidFill>
                  <a:schemeClr val="tx1"/>
                </a:solidFill>
                <a:effectLst/>
                <a:latin typeface="Arial" charset="0"/>
              </a:endParaRPr>
            </a:p>
          </p:txBody>
        </p:sp>
        <p:pic>
          <p:nvPicPr>
            <p:cNvPr id="611342" name="Picture 14" descr="Bildergebnis"/>
            <p:cNvPicPr>
              <a:picLocks noChangeAspect="1" noChangeArrowheads="1"/>
            </p:cNvPicPr>
            <p:nvPr/>
          </p:nvPicPr>
          <p:blipFill>
            <a:blip r:embed="rId3" cstate="print"/>
            <a:srcRect/>
            <a:stretch>
              <a:fillRect/>
            </a:stretch>
          </p:blipFill>
          <p:spPr bwMode="auto">
            <a:xfrm>
              <a:off x="2222588" y="5964750"/>
              <a:ext cx="226719" cy="418247"/>
            </a:xfrm>
            <a:prstGeom prst="rect">
              <a:avLst/>
            </a:prstGeom>
            <a:noFill/>
          </p:spPr>
        </p:pic>
      </p:grpSp>
      <p:grpSp>
        <p:nvGrpSpPr>
          <p:cNvPr id="5" name="Gruppieren 54"/>
          <p:cNvGrpSpPr/>
          <p:nvPr/>
        </p:nvGrpSpPr>
        <p:grpSpPr>
          <a:xfrm>
            <a:off x="4226254" y="5885873"/>
            <a:ext cx="576000" cy="576000"/>
            <a:chOff x="4255947" y="5885873"/>
            <a:chExt cx="576000" cy="576000"/>
          </a:xfrm>
        </p:grpSpPr>
        <p:sp>
          <p:nvSpPr>
            <p:cNvPr id="43" name="Rechteck 42"/>
            <p:cNvSpPr/>
            <p:nvPr/>
          </p:nvSpPr>
          <p:spPr bwMode="auto">
            <a:xfrm>
              <a:off x="4255947" y="5885873"/>
              <a:ext cx="576000" cy="576000"/>
            </a:xfrm>
            <a:prstGeom prst="rect">
              <a:avLst/>
            </a:prstGeom>
            <a:solidFill>
              <a:schemeClr val="accent1"/>
            </a:solidFill>
            <a:ln w="1905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100" b="1" i="0" u="none" strike="noStrike" cap="none" normalizeH="0" baseline="0">
                <a:ln>
                  <a:noFill/>
                </a:ln>
                <a:solidFill>
                  <a:schemeClr val="tx1"/>
                </a:solidFill>
                <a:effectLst/>
                <a:latin typeface="Arial" charset="0"/>
              </a:endParaRPr>
            </a:p>
          </p:txBody>
        </p:sp>
        <p:pic>
          <p:nvPicPr>
            <p:cNvPr id="611344" name="Picture 16" descr="Bildergebnis für tirol wappen"/>
            <p:cNvPicPr>
              <a:picLocks noChangeAspect="1" noChangeArrowheads="1"/>
            </p:cNvPicPr>
            <p:nvPr/>
          </p:nvPicPr>
          <p:blipFill>
            <a:blip r:embed="rId4" cstate="print"/>
            <a:srcRect/>
            <a:stretch>
              <a:fillRect/>
            </a:stretch>
          </p:blipFill>
          <p:spPr bwMode="auto">
            <a:xfrm>
              <a:off x="4373445" y="5954957"/>
              <a:ext cx="341004" cy="437833"/>
            </a:xfrm>
            <a:prstGeom prst="rect">
              <a:avLst/>
            </a:prstGeom>
            <a:noFill/>
          </p:spPr>
        </p:pic>
      </p:grpSp>
      <p:sp>
        <p:nvSpPr>
          <p:cNvPr id="39" name="TextBox 16"/>
          <p:cNvSpPr txBox="1"/>
          <p:nvPr/>
        </p:nvSpPr>
        <p:spPr>
          <a:xfrm>
            <a:off x="566742" y="6717836"/>
            <a:ext cx="5173658" cy="138499"/>
          </a:xfrm>
          <a:prstGeom prst="rect">
            <a:avLst/>
          </a:prstGeom>
          <a:noFill/>
        </p:spPr>
        <p:txBody>
          <a:bodyPr vert="horz" wrap="square" lIns="0" tIns="0" rIns="0" bIns="0" rtlCol="0" anchor="b" anchorCtr="0">
            <a:spAutoFit/>
          </a:bodyPr>
          <a:lstStyle/>
          <a:p>
            <a:pPr marL="460375" indent="-460375"/>
            <a:r>
              <a:rPr lang="de-DE" sz="900" b="0" dirty="0"/>
              <a:t>Quelle: Europäische Kommission: Regional </a:t>
            </a:r>
            <a:r>
              <a:rPr lang="de-DE" sz="900" b="0" dirty="0" err="1"/>
              <a:t>Competitiveness</a:t>
            </a:r>
            <a:r>
              <a:rPr lang="de-DE" sz="900" b="0" dirty="0"/>
              <a:t> Index 2022, </a:t>
            </a:r>
            <a:r>
              <a:rPr lang="de-DE" sz="900" b="0" dirty="0" err="1"/>
              <a:t>hoeffingersolutions</a:t>
            </a:r>
            <a:endParaRPr lang="de-DE" sz="900" b="0" dirty="0"/>
          </a:p>
        </p:txBody>
      </p:sp>
      <p:sp>
        <p:nvSpPr>
          <p:cNvPr id="32" name="rbSticker"/>
          <p:cNvSpPr txBox="1">
            <a:spLocks noChangeArrowheads="1"/>
          </p:cNvSpPr>
          <p:nvPr>
            <p:custDataLst>
              <p:tags r:id="rId1"/>
            </p:custDataLst>
          </p:nvPr>
        </p:nvSpPr>
        <p:spPr bwMode="auto">
          <a:xfrm>
            <a:off x="566738" y="302712"/>
            <a:ext cx="2138406" cy="169277"/>
          </a:xfrm>
          <a:prstGeom prst="rect">
            <a:avLst/>
          </a:prstGeom>
          <a:noFill/>
          <a:ln w="9525" algn="ctr">
            <a:noFill/>
            <a:miter lim="800000"/>
            <a:headEnd/>
            <a:tailEnd/>
          </a:ln>
        </p:spPr>
        <p:txBody>
          <a:bodyPr wrap="none" lIns="0" tIns="0" rIns="0" bIns="0" anchor="ctr">
            <a:spAutoFit/>
          </a:bodyPr>
          <a:lstStyle/>
          <a:p>
            <a:r>
              <a:rPr lang="de-DE" sz="1100" dirty="0">
                <a:solidFill>
                  <a:schemeClr val="bg2"/>
                </a:solidFill>
              </a:rPr>
              <a:t>STRATEGISCHE EMPFEHLUNG</a:t>
            </a:r>
          </a:p>
        </p:txBody>
      </p:sp>
      <p:grpSp>
        <p:nvGrpSpPr>
          <p:cNvPr id="6" name="Gruppieren 55"/>
          <p:cNvGrpSpPr/>
          <p:nvPr/>
        </p:nvGrpSpPr>
        <p:grpSpPr>
          <a:xfrm>
            <a:off x="4258602" y="3494462"/>
            <a:ext cx="576000" cy="576000"/>
            <a:chOff x="4255947" y="3494462"/>
            <a:chExt cx="576000" cy="576000"/>
          </a:xfrm>
        </p:grpSpPr>
        <p:sp>
          <p:nvSpPr>
            <p:cNvPr id="41" name="Rechteck 40"/>
            <p:cNvSpPr/>
            <p:nvPr/>
          </p:nvSpPr>
          <p:spPr bwMode="auto">
            <a:xfrm>
              <a:off x="4255947" y="3494462"/>
              <a:ext cx="576000" cy="576000"/>
            </a:xfrm>
            <a:prstGeom prst="rect">
              <a:avLst/>
            </a:prstGeom>
            <a:solidFill>
              <a:schemeClr val="accent1"/>
            </a:solidFill>
            <a:ln w="1905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100" b="1" i="0" u="none" strike="noStrike" cap="none" normalizeH="0" baseline="0">
                <a:ln>
                  <a:noFill/>
                </a:ln>
                <a:solidFill>
                  <a:schemeClr val="tx1"/>
                </a:solidFill>
                <a:effectLst/>
                <a:latin typeface="Arial" charset="0"/>
              </a:endParaRPr>
            </a:p>
          </p:txBody>
        </p:sp>
        <p:pic>
          <p:nvPicPr>
            <p:cNvPr id="611330" name="Picture 2" descr="Bildergebnis"/>
            <p:cNvPicPr>
              <a:picLocks noChangeAspect="1" noChangeArrowheads="1"/>
            </p:cNvPicPr>
            <p:nvPr/>
          </p:nvPicPr>
          <p:blipFill>
            <a:blip r:embed="rId5" cstate="print"/>
            <a:srcRect/>
            <a:stretch>
              <a:fillRect/>
            </a:stretch>
          </p:blipFill>
          <p:spPr bwMode="auto">
            <a:xfrm>
              <a:off x="4410873" y="3536970"/>
              <a:ext cx="266148" cy="490985"/>
            </a:xfrm>
            <a:prstGeom prst="rect">
              <a:avLst/>
            </a:prstGeom>
            <a:noFill/>
          </p:spPr>
        </p:pic>
      </p:grpSp>
      <p:grpSp>
        <p:nvGrpSpPr>
          <p:cNvPr id="7" name="Gruppieren 56"/>
          <p:cNvGrpSpPr/>
          <p:nvPr/>
        </p:nvGrpSpPr>
        <p:grpSpPr>
          <a:xfrm>
            <a:off x="8594169" y="3475198"/>
            <a:ext cx="576000" cy="576000"/>
            <a:chOff x="6463947" y="3489338"/>
            <a:chExt cx="576000" cy="576000"/>
          </a:xfrm>
        </p:grpSpPr>
        <p:sp>
          <p:nvSpPr>
            <p:cNvPr id="51" name="Rechteck 50"/>
            <p:cNvSpPr/>
            <p:nvPr/>
          </p:nvSpPr>
          <p:spPr bwMode="auto">
            <a:xfrm>
              <a:off x="6463947" y="3489338"/>
              <a:ext cx="576000" cy="576000"/>
            </a:xfrm>
            <a:prstGeom prst="rect">
              <a:avLst/>
            </a:prstGeom>
            <a:solidFill>
              <a:schemeClr val="accent1"/>
            </a:solidFill>
            <a:ln w="1905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100" b="1" i="0" u="none" strike="noStrike" cap="none" normalizeH="0" baseline="0">
                <a:ln>
                  <a:noFill/>
                </a:ln>
                <a:solidFill>
                  <a:schemeClr val="tx1"/>
                </a:solidFill>
                <a:effectLst/>
                <a:latin typeface="Arial" charset="0"/>
              </a:endParaRPr>
            </a:p>
          </p:txBody>
        </p:sp>
        <p:pic>
          <p:nvPicPr>
            <p:cNvPr id="611332" name="Picture 4" descr="Bildergebnis"/>
            <p:cNvPicPr>
              <a:picLocks noChangeAspect="1" noChangeArrowheads="1"/>
            </p:cNvPicPr>
            <p:nvPr/>
          </p:nvPicPr>
          <p:blipFill>
            <a:blip r:embed="rId6" cstate="print"/>
            <a:srcRect/>
            <a:stretch>
              <a:fillRect/>
            </a:stretch>
          </p:blipFill>
          <p:spPr bwMode="auto">
            <a:xfrm flipH="1">
              <a:off x="6590209" y="3555255"/>
              <a:ext cx="323476" cy="444167"/>
            </a:xfrm>
            <a:prstGeom prst="rect">
              <a:avLst/>
            </a:prstGeom>
            <a:noFill/>
          </p:spPr>
        </p:pic>
      </p:grpSp>
      <p:grpSp>
        <p:nvGrpSpPr>
          <p:cNvPr id="8" name="Gruppieren 57"/>
          <p:cNvGrpSpPr/>
          <p:nvPr/>
        </p:nvGrpSpPr>
        <p:grpSpPr>
          <a:xfrm>
            <a:off x="2047947" y="3494462"/>
            <a:ext cx="576000" cy="576000"/>
            <a:chOff x="2047947" y="3494462"/>
            <a:chExt cx="576000" cy="576000"/>
          </a:xfrm>
        </p:grpSpPr>
        <p:sp>
          <p:nvSpPr>
            <p:cNvPr id="49" name="Rechteck 48"/>
            <p:cNvSpPr/>
            <p:nvPr/>
          </p:nvSpPr>
          <p:spPr bwMode="auto">
            <a:xfrm>
              <a:off x="2047947" y="3494462"/>
              <a:ext cx="576000" cy="576000"/>
            </a:xfrm>
            <a:prstGeom prst="rect">
              <a:avLst/>
            </a:prstGeom>
            <a:solidFill>
              <a:schemeClr val="accent1"/>
            </a:solidFill>
            <a:ln w="1905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100" b="1" i="0" u="none" strike="noStrike" cap="none" normalizeH="0" baseline="0">
                <a:ln>
                  <a:noFill/>
                </a:ln>
                <a:solidFill>
                  <a:schemeClr val="tx1"/>
                </a:solidFill>
                <a:effectLst/>
                <a:latin typeface="Arial" charset="0"/>
              </a:endParaRPr>
            </a:p>
          </p:txBody>
        </p:sp>
        <p:pic>
          <p:nvPicPr>
            <p:cNvPr id="611336" name="Picture 8" descr="Bildergebnis für niederösterreich wappen"/>
            <p:cNvPicPr>
              <a:picLocks noChangeAspect="1" noChangeArrowheads="1"/>
            </p:cNvPicPr>
            <p:nvPr/>
          </p:nvPicPr>
          <p:blipFill>
            <a:blip r:embed="rId7" cstate="print"/>
            <a:srcRect/>
            <a:stretch>
              <a:fillRect/>
            </a:stretch>
          </p:blipFill>
          <p:spPr bwMode="auto">
            <a:xfrm>
              <a:off x="2078644" y="3605760"/>
              <a:ext cx="211200" cy="360000"/>
            </a:xfrm>
            <a:prstGeom prst="rect">
              <a:avLst/>
            </a:prstGeom>
            <a:noFill/>
          </p:spPr>
        </p:pic>
        <p:pic>
          <p:nvPicPr>
            <p:cNvPr id="611338" name="Picture 10" descr="Bildergebnis"/>
            <p:cNvPicPr>
              <a:picLocks noChangeAspect="1" noChangeArrowheads="1"/>
            </p:cNvPicPr>
            <p:nvPr/>
          </p:nvPicPr>
          <p:blipFill>
            <a:blip r:embed="rId8" cstate="print"/>
            <a:srcRect/>
            <a:stretch>
              <a:fillRect/>
            </a:stretch>
          </p:blipFill>
          <p:spPr bwMode="auto">
            <a:xfrm>
              <a:off x="2305363" y="3627068"/>
              <a:ext cx="277076" cy="360000"/>
            </a:xfrm>
            <a:prstGeom prst="rect">
              <a:avLst/>
            </a:prstGeom>
            <a:noFill/>
          </p:spPr>
        </p:pic>
      </p:grpSp>
      <p:grpSp>
        <p:nvGrpSpPr>
          <p:cNvPr id="9" name="Gruppieren 58"/>
          <p:cNvGrpSpPr/>
          <p:nvPr/>
        </p:nvGrpSpPr>
        <p:grpSpPr>
          <a:xfrm>
            <a:off x="2003531" y="5770225"/>
            <a:ext cx="576000" cy="576000"/>
            <a:chOff x="8671947" y="3395016"/>
            <a:chExt cx="576000" cy="576000"/>
          </a:xfrm>
        </p:grpSpPr>
        <p:sp>
          <p:nvSpPr>
            <p:cNvPr id="28" name="Rechteck 27"/>
            <p:cNvSpPr/>
            <p:nvPr/>
          </p:nvSpPr>
          <p:spPr bwMode="auto">
            <a:xfrm>
              <a:off x="8671947" y="3395016"/>
              <a:ext cx="576000" cy="576000"/>
            </a:xfrm>
            <a:prstGeom prst="rect">
              <a:avLst/>
            </a:prstGeom>
            <a:solidFill>
              <a:schemeClr val="accent1"/>
            </a:solidFill>
            <a:ln w="1905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100" b="1" i="0" u="none" strike="noStrike" cap="none" normalizeH="0" baseline="0">
                <a:ln>
                  <a:noFill/>
                </a:ln>
                <a:solidFill>
                  <a:schemeClr val="tx1"/>
                </a:solidFill>
                <a:effectLst/>
                <a:latin typeface="Arial" charset="0"/>
              </a:endParaRPr>
            </a:p>
          </p:txBody>
        </p:sp>
        <p:pic>
          <p:nvPicPr>
            <p:cNvPr id="611340" name="Picture 12" descr="Bildergebnis für steiermark wappen"/>
            <p:cNvPicPr>
              <a:picLocks noChangeAspect="1" noChangeArrowheads="1"/>
            </p:cNvPicPr>
            <p:nvPr/>
          </p:nvPicPr>
          <p:blipFill>
            <a:blip r:embed="rId9" cstate="print"/>
            <a:srcRect/>
            <a:stretch>
              <a:fillRect/>
            </a:stretch>
          </p:blipFill>
          <p:spPr bwMode="auto">
            <a:xfrm>
              <a:off x="8781583" y="3468318"/>
              <a:ext cx="356729" cy="429396"/>
            </a:xfrm>
            <a:prstGeom prst="rect">
              <a:avLst/>
            </a:prstGeom>
            <a:noFill/>
          </p:spPr>
        </p:pic>
      </p:grpSp>
      <p:sp>
        <p:nvSpPr>
          <p:cNvPr id="53" name="Abgerundetes Rechteck 19">
            <a:extLst>
              <a:ext uri="{FF2B5EF4-FFF2-40B4-BE49-F238E27FC236}">
                <a16:creationId xmlns:a16="http://schemas.microsoft.com/office/drawing/2014/main" id="{4387E70F-DBF5-4408-8617-041D898D80F1}"/>
              </a:ext>
            </a:extLst>
          </p:cNvPr>
          <p:cNvSpPr/>
          <p:nvPr/>
        </p:nvSpPr>
        <p:spPr bwMode="auto">
          <a:xfrm>
            <a:off x="4987789" y="4221476"/>
            <a:ext cx="2124000" cy="1944000"/>
          </a:xfrm>
          <a:prstGeom prst="roundRect">
            <a:avLst>
              <a:gd name="adj" fmla="val 0"/>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72000" tIns="72000" rIns="0" bIns="0" numCol="1" rtlCol="0" anchor="t" anchorCtr="0" compatLnSpc="1">
            <a:prstTxWarp prst="textNoShape">
              <a:avLst/>
            </a:prstTxWarp>
          </a:bodyPr>
          <a:lstStyle/>
          <a:p>
            <a:pPr marL="163513" lvl="0" indent="-163513" defTabSz="762000" eaLnBrk="0" hangingPunct="0">
              <a:spcBef>
                <a:spcPts val="200"/>
              </a:spcBef>
              <a:buClr>
                <a:schemeClr val="accent5"/>
              </a:buClr>
              <a:buFont typeface="Wingdings" pitchFamily="2" charset="2"/>
              <a:buChar char="§"/>
            </a:pPr>
            <a:r>
              <a:rPr lang="de-AT" sz="1100" b="0" dirty="0"/>
              <a:t>Größter Abstand zu #1 Utrecht: innerhalb der Effizienz- und Innovationsgruppen</a:t>
            </a:r>
          </a:p>
          <a:p>
            <a:pPr marL="163513" lvl="0" indent="-163513" defTabSz="762000" eaLnBrk="0" hangingPunct="0">
              <a:spcBef>
                <a:spcPts val="200"/>
              </a:spcBef>
              <a:buClr>
                <a:schemeClr val="accent5"/>
              </a:buClr>
              <a:buFont typeface="Wingdings" pitchFamily="2" charset="2"/>
              <a:buChar char="§"/>
            </a:pPr>
            <a:r>
              <a:rPr lang="de-AT" sz="1100" b="0" dirty="0"/>
              <a:t>Bei der Gesundheit Schlusslicht in Österreich</a:t>
            </a:r>
          </a:p>
          <a:p>
            <a:pPr lvl="0">
              <a:buClr>
                <a:schemeClr val="accent5"/>
              </a:buClr>
            </a:pPr>
            <a:endParaRPr lang="de-AT" sz="1100" b="0" dirty="0"/>
          </a:p>
          <a:p>
            <a:pPr marL="163513" lvl="0" indent="-163513">
              <a:buClr>
                <a:schemeClr val="accent5"/>
              </a:buClr>
              <a:buFont typeface="Wingdings" pitchFamily="2" charset="2"/>
              <a:buChar char="§"/>
            </a:pPr>
            <a:endParaRPr lang="de-AT" sz="1100" b="0" dirty="0"/>
          </a:p>
          <a:p>
            <a:pPr marL="163513" lvl="0" indent="-163513">
              <a:buClr>
                <a:schemeClr val="accent5"/>
              </a:buClr>
              <a:buFont typeface="Wingdings" pitchFamily="2" charset="2"/>
              <a:buChar char="§"/>
            </a:pPr>
            <a:endParaRPr lang="de-AT" sz="1100" b="0" dirty="0"/>
          </a:p>
          <a:p>
            <a:pPr marL="163513" lvl="0" indent="-163513">
              <a:buClr>
                <a:schemeClr val="accent5"/>
              </a:buClr>
            </a:pPr>
            <a:r>
              <a:rPr lang="de-AT" sz="1100" dirty="0">
                <a:solidFill>
                  <a:schemeClr val="accent5"/>
                </a:solidFill>
              </a:rPr>
              <a:t>91. Burgenland</a:t>
            </a:r>
          </a:p>
        </p:txBody>
      </p:sp>
      <p:grpSp>
        <p:nvGrpSpPr>
          <p:cNvPr id="54" name="Gruppieren 59">
            <a:extLst>
              <a:ext uri="{FF2B5EF4-FFF2-40B4-BE49-F238E27FC236}">
                <a16:creationId xmlns:a16="http://schemas.microsoft.com/office/drawing/2014/main" id="{D982C57C-8450-49DE-B82E-BE336E31CDA7}"/>
              </a:ext>
            </a:extLst>
          </p:cNvPr>
          <p:cNvGrpSpPr/>
          <p:nvPr/>
        </p:nvGrpSpPr>
        <p:grpSpPr>
          <a:xfrm>
            <a:off x="6464288" y="5885873"/>
            <a:ext cx="576000" cy="576000"/>
            <a:chOff x="6463947" y="5885873"/>
            <a:chExt cx="576000" cy="576000"/>
          </a:xfrm>
        </p:grpSpPr>
        <p:sp>
          <p:nvSpPr>
            <p:cNvPr id="55" name="Rechteck 54">
              <a:extLst>
                <a:ext uri="{FF2B5EF4-FFF2-40B4-BE49-F238E27FC236}">
                  <a16:creationId xmlns:a16="http://schemas.microsoft.com/office/drawing/2014/main" id="{76138F78-5368-4A70-91CC-9632F9A575FC}"/>
                </a:ext>
              </a:extLst>
            </p:cNvPr>
            <p:cNvSpPr/>
            <p:nvPr/>
          </p:nvSpPr>
          <p:spPr bwMode="auto">
            <a:xfrm>
              <a:off x="6463947" y="5885873"/>
              <a:ext cx="576000" cy="576000"/>
            </a:xfrm>
            <a:prstGeom prst="rect">
              <a:avLst/>
            </a:prstGeom>
            <a:solidFill>
              <a:schemeClr val="accent1"/>
            </a:solidFill>
            <a:ln w="1905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100" b="1" i="0" u="none" strike="noStrike" cap="none" normalizeH="0" baseline="0">
                <a:ln>
                  <a:noFill/>
                </a:ln>
                <a:solidFill>
                  <a:schemeClr val="tx1"/>
                </a:solidFill>
                <a:effectLst/>
                <a:latin typeface="Arial" charset="0"/>
              </a:endParaRPr>
            </a:p>
          </p:txBody>
        </p:sp>
        <p:pic>
          <p:nvPicPr>
            <p:cNvPr id="56" name="Picture 20" descr="Bildergebnis für burgenland wappen">
              <a:extLst>
                <a:ext uri="{FF2B5EF4-FFF2-40B4-BE49-F238E27FC236}">
                  <a16:creationId xmlns:a16="http://schemas.microsoft.com/office/drawing/2014/main" id="{D2DD1EB3-90EB-476A-A25D-C2A5B70A4BC6}"/>
                </a:ext>
              </a:extLst>
            </p:cNvPr>
            <p:cNvPicPr>
              <a:picLocks noChangeAspect="1" noChangeArrowheads="1"/>
            </p:cNvPicPr>
            <p:nvPr/>
          </p:nvPicPr>
          <p:blipFill>
            <a:blip r:embed="rId10" cstate="print"/>
            <a:srcRect/>
            <a:stretch>
              <a:fillRect/>
            </a:stretch>
          </p:blipFill>
          <p:spPr bwMode="auto">
            <a:xfrm>
              <a:off x="6562696" y="5944191"/>
              <a:ext cx="378502" cy="459364"/>
            </a:xfrm>
            <a:prstGeom prst="rect">
              <a:avLst/>
            </a:prstGeom>
            <a:noFill/>
          </p:spPr>
        </p:pic>
      </p:grpSp>
      <p:sp>
        <p:nvSpPr>
          <p:cNvPr id="57" name="Abgerundetes Rechteck 23">
            <a:extLst>
              <a:ext uri="{FF2B5EF4-FFF2-40B4-BE49-F238E27FC236}">
                <a16:creationId xmlns:a16="http://schemas.microsoft.com/office/drawing/2014/main" id="{EAD5B7DD-79BA-46DE-B21F-64A0EBDDDD93}"/>
              </a:ext>
            </a:extLst>
          </p:cNvPr>
          <p:cNvSpPr/>
          <p:nvPr/>
        </p:nvSpPr>
        <p:spPr bwMode="auto">
          <a:xfrm>
            <a:off x="7197800" y="4221476"/>
            <a:ext cx="2124000" cy="1944000"/>
          </a:xfrm>
          <a:prstGeom prst="roundRect">
            <a:avLst>
              <a:gd name="adj" fmla="val 0"/>
            </a:avLst>
          </a:prstGeom>
          <a:solidFill>
            <a:schemeClr val="bg1"/>
          </a:solidFill>
          <a:ln w="12700" cap="flat" cmpd="sng" algn="ctr">
            <a:solidFill>
              <a:schemeClr val="accent6"/>
            </a:solidFill>
            <a:prstDash val="solid"/>
            <a:round/>
            <a:headEnd type="none" w="med" len="med"/>
            <a:tailEnd type="none" w="med" len="med"/>
          </a:ln>
          <a:effectLst/>
        </p:spPr>
        <p:txBody>
          <a:bodyPr vert="horz" wrap="square" lIns="72000" tIns="72000" rIns="0" bIns="0" numCol="1" rtlCol="0" anchor="t" anchorCtr="0" compatLnSpc="1">
            <a:prstTxWarp prst="textNoShape">
              <a:avLst/>
            </a:prstTxWarp>
          </a:bodyPr>
          <a:lstStyle/>
          <a:p>
            <a:pPr marL="163513" indent="-163513" defTabSz="762000" eaLnBrk="0" hangingPunct="0">
              <a:spcBef>
                <a:spcPts val="200"/>
              </a:spcBef>
              <a:buClr>
                <a:schemeClr val="accent5"/>
              </a:buClr>
              <a:buFont typeface="Wingdings" pitchFamily="2" charset="2"/>
              <a:buChar char="§"/>
            </a:pPr>
            <a:r>
              <a:rPr lang="de-AT" sz="1100" b="0" dirty="0"/>
              <a:t>Größter Abstand zu #1 Utrecht: Marktgröße, Infrastruktur, Entwicklungsstand der Wirtschaft</a:t>
            </a:r>
          </a:p>
          <a:p>
            <a:pPr marL="163513" indent="-163513" defTabSz="762000" eaLnBrk="0" hangingPunct="0">
              <a:spcBef>
                <a:spcPts val="200"/>
              </a:spcBef>
              <a:buClr>
                <a:schemeClr val="accent5"/>
              </a:buClr>
              <a:buFont typeface="Wingdings" pitchFamily="2" charset="2"/>
              <a:buChar char="§"/>
            </a:pPr>
            <a:r>
              <a:rPr lang="de-AT" sz="1100" b="0" dirty="0"/>
              <a:t>Besonders bei der Infrastruktur herrscht großer Aufholungsbedarf</a:t>
            </a:r>
            <a:endParaRPr lang="de-AT" sz="1100" dirty="0">
              <a:solidFill>
                <a:schemeClr val="accent5"/>
              </a:solidFill>
            </a:endParaRPr>
          </a:p>
          <a:p>
            <a:pPr marL="163513" indent="-163513" defTabSz="762000" eaLnBrk="0" hangingPunct="0">
              <a:buClr>
                <a:schemeClr val="accent5"/>
              </a:buClr>
            </a:pPr>
            <a:endParaRPr lang="de-AT" sz="1100" dirty="0">
              <a:solidFill>
                <a:schemeClr val="accent5"/>
              </a:solidFill>
            </a:endParaRPr>
          </a:p>
          <a:p>
            <a:pPr marL="163513" indent="-163513" defTabSz="762000" eaLnBrk="0" hangingPunct="0">
              <a:buClr>
                <a:schemeClr val="accent5"/>
              </a:buClr>
            </a:pPr>
            <a:r>
              <a:rPr lang="de-AT" sz="1100" dirty="0">
                <a:solidFill>
                  <a:schemeClr val="accent5"/>
                </a:solidFill>
              </a:rPr>
              <a:t>93. Kärnten</a:t>
            </a:r>
            <a:endParaRPr lang="de-DE" sz="1100" dirty="0">
              <a:solidFill>
                <a:schemeClr val="accent5"/>
              </a:solidFill>
            </a:endParaRPr>
          </a:p>
        </p:txBody>
      </p:sp>
      <p:grpSp>
        <p:nvGrpSpPr>
          <p:cNvPr id="58" name="Gruppieren 52">
            <a:extLst>
              <a:ext uri="{FF2B5EF4-FFF2-40B4-BE49-F238E27FC236}">
                <a16:creationId xmlns:a16="http://schemas.microsoft.com/office/drawing/2014/main" id="{508F620E-1F7B-4599-9FE3-6D5227BC0857}"/>
              </a:ext>
            </a:extLst>
          </p:cNvPr>
          <p:cNvGrpSpPr/>
          <p:nvPr/>
        </p:nvGrpSpPr>
        <p:grpSpPr>
          <a:xfrm>
            <a:off x="8671947" y="5885873"/>
            <a:ext cx="576000" cy="576000"/>
            <a:chOff x="8671947" y="5885873"/>
            <a:chExt cx="576000" cy="576000"/>
          </a:xfrm>
        </p:grpSpPr>
        <p:sp>
          <p:nvSpPr>
            <p:cNvPr id="59" name="Rechteck 58">
              <a:extLst>
                <a:ext uri="{FF2B5EF4-FFF2-40B4-BE49-F238E27FC236}">
                  <a16:creationId xmlns:a16="http://schemas.microsoft.com/office/drawing/2014/main" id="{7F67D978-ED55-460E-8633-FFA77795A1C9}"/>
                </a:ext>
              </a:extLst>
            </p:cNvPr>
            <p:cNvSpPr/>
            <p:nvPr/>
          </p:nvSpPr>
          <p:spPr bwMode="auto">
            <a:xfrm>
              <a:off x="8671947" y="5885873"/>
              <a:ext cx="576000" cy="576000"/>
            </a:xfrm>
            <a:prstGeom prst="rect">
              <a:avLst/>
            </a:prstGeom>
            <a:solidFill>
              <a:schemeClr val="accent1"/>
            </a:solidFill>
            <a:ln w="1905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100" b="1" i="0" u="none" strike="noStrike" cap="none" normalizeH="0" baseline="0">
                <a:ln>
                  <a:noFill/>
                </a:ln>
                <a:solidFill>
                  <a:schemeClr val="tx1"/>
                </a:solidFill>
                <a:effectLst/>
                <a:latin typeface="Arial" charset="0"/>
              </a:endParaRPr>
            </a:p>
          </p:txBody>
        </p:sp>
        <p:pic>
          <p:nvPicPr>
            <p:cNvPr id="60" name="Picture 6" descr="Bildergebnis für kärnten wappen">
              <a:extLst>
                <a:ext uri="{FF2B5EF4-FFF2-40B4-BE49-F238E27FC236}">
                  <a16:creationId xmlns:a16="http://schemas.microsoft.com/office/drawing/2014/main" id="{AB423674-00AD-4CD8-BA37-8744833FF686}"/>
                </a:ext>
              </a:extLst>
            </p:cNvPr>
            <p:cNvPicPr>
              <a:picLocks noChangeAspect="1" noChangeArrowheads="1"/>
            </p:cNvPicPr>
            <p:nvPr/>
          </p:nvPicPr>
          <p:blipFill>
            <a:blip r:embed="rId11" cstate="print"/>
            <a:stretch>
              <a:fillRect/>
            </a:stretch>
          </p:blipFill>
          <p:spPr bwMode="auto">
            <a:xfrm>
              <a:off x="8763187" y="5974757"/>
              <a:ext cx="393520" cy="398233"/>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737" y="1011011"/>
            <a:ext cx="8755063" cy="661988"/>
          </a:xfrm>
        </p:spPr>
        <p:txBody>
          <a:bodyPr/>
          <a:lstStyle/>
          <a:p>
            <a:r>
              <a:rPr lang="de-AT" dirty="0"/>
              <a:t>Analyse der Spitze: Die wettbewerbsfähigsten Regionen performen überall gut und kooperieren  – nach dem </a:t>
            </a:r>
            <a:r>
              <a:rPr lang="de-AT" i="1" dirty="0"/>
              <a:t>Anna Karenina-Prinzip </a:t>
            </a:r>
          </a:p>
        </p:txBody>
      </p:sp>
      <p:sp>
        <p:nvSpPr>
          <p:cNvPr id="4" name="rbSticker"/>
          <p:cNvSpPr txBox="1">
            <a:spLocks noChangeArrowheads="1"/>
          </p:cNvSpPr>
          <p:nvPr>
            <p:custDataLst>
              <p:tags r:id="rId1"/>
            </p:custDataLst>
          </p:nvPr>
        </p:nvSpPr>
        <p:spPr bwMode="auto">
          <a:xfrm>
            <a:off x="568125" y="302712"/>
            <a:ext cx="1386598" cy="169277"/>
          </a:xfrm>
          <a:prstGeom prst="rect">
            <a:avLst/>
          </a:prstGeom>
          <a:noFill/>
          <a:ln w="9525" algn="ctr">
            <a:noFill/>
            <a:miter lim="800000"/>
            <a:headEnd/>
            <a:tailEnd/>
          </a:ln>
        </p:spPr>
        <p:txBody>
          <a:bodyPr wrap="none" lIns="0" tIns="0" rIns="0" bIns="0" anchor="ctr">
            <a:spAutoFit/>
          </a:bodyPr>
          <a:lstStyle/>
          <a:p>
            <a:r>
              <a:rPr lang="de-DE" sz="1100">
                <a:solidFill>
                  <a:srgbClr val="96989B"/>
                </a:solidFill>
              </a:rPr>
              <a:t>Executive </a:t>
            </a:r>
            <a:r>
              <a:rPr lang="de-DE" sz="1100" err="1">
                <a:solidFill>
                  <a:srgbClr val="96989B"/>
                </a:solidFill>
              </a:rPr>
              <a:t>Summary</a:t>
            </a:r>
            <a:endParaRPr lang="de-DE" sz="1100">
              <a:solidFill>
                <a:srgbClr val="96989B"/>
              </a:solidFill>
            </a:endParaRPr>
          </a:p>
        </p:txBody>
      </p:sp>
      <p:sp>
        <p:nvSpPr>
          <p:cNvPr id="7" name="Inhaltsplatzhalter 6"/>
          <p:cNvSpPr>
            <a:spLocks noGrp="1"/>
          </p:cNvSpPr>
          <p:nvPr>
            <p:ph idx="1"/>
          </p:nvPr>
        </p:nvSpPr>
        <p:spPr>
          <a:xfrm>
            <a:off x="566738" y="2107457"/>
            <a:ext cx="8853033" cy="3411190"/>
          </a:xfrm>
        </p:spPr>
        <p:txBody>
          <a:bodyPr/>
          <a:lstStyle/>
          <a:p>
            <a:pPr marL="223520" lvl="1" indent="-223520">
              <a:spcBef>
                <a:spcPts val="200"/>
              </a:spcBef>
              <a:spcAft>
                <a:spcPts val="600"/>
              </a:spcAft>
              <a:buSzPct val="100000"/>
              <a:buFont typeface="Wingdings"/>
              <a:buChar char="§"/>
            </a:pPr>
            <a:r>
              <a:rPr lang="de-DE" sz="1300" b="1" dirty="0"/>
              <a:t>Region Utrecht</a:t>
            </a:r>
            <a:r>
              <a:rPr lang="de-DE" sz="1300" dirty="0"/>
              <a:t> wird von der Europäischen Kommission als die </a:t>
            </a:r>
            <a:r>
              <a:rPr lang="de-DE" sz="1300" b="1" dirty="0"/>
              <a:t>wettbewerbsfähigste Region der Europäischen Union</a:t>
            </a:r>
            <a:r>
              <a:rPr lang="de-DE" sz="1300" dirty="0"/>
              <a:t> identifiziert (von 234 Regionen) – </a:t>
            </a:r>
            <a:r>
              <a:rPr lang="de-DE" sz="1300" b="1" dirty="0"/>
              <a:t>sechs holländische</a:t>
            </a:r>
            <a:r>
              <a:rPr lang="de-DE" sz="1300" dirty="0"/>
              <a:t>, aber </a:t>
            </a:r>
            <a:r>
              <a:rPr lang="de-DE" sz="1300" dirty="0" err="1">
                <a:ea typeface="+mn-lt"/>
                <a:cs typeface="+mn-lt"/>
              </a:rPr>
              <a:t>wede</a:t>
            </a:r>
            <a:r>
              <a:rPr lang="de-AT" sz="1300" dirty="0" err="1">
                <a:ea typeface="+mn-lt"/>
                <a:cs typeface="+mn-lt"/>
              </a:rPr>
              <a:t>r</a:t>
            </a:r>
            <a:r>
              <a:rPr lang="de-AT" sz="1300" dirty="0">
                <a:ea typeface="+mn-lt"/>
                <a:cs typeface="+mn-lt"/>
              </a:rPr>
              <a:t> deutsche noch österreichische </a:t>
            </a:r>
            <a:r>
              <a:rPr lang="de-DE" sz="1300" dirty="0"/>
              <a:t>Regionen </a:t>
            </a:r>
            <a:r>
              <a:rPr lang="de-AT" sz="1300" dirty="0"/>
              <a:t>in den </a:t>
            </a:r>
            <a:r>
              <a:rPr lang="de-AT" sz="1300" b="1" dirty="0"/>
              <a:t>TOP 10</a:t>
            </a:r>
            <a:endParaRPr lang="de-DE" sz="1300" b="1" dirty="0">
              <a:cs typeface="Arial"/>
            </a:endParaRPr>
          </a:p>
          <a:p>
            <a:pPr marL="223520" lvl="1" indent="-223520">
              <a:spcBef>
                <a:spcPts val="200"/>
              </a:spcBef>
              <a:spcAft>
                <a:spcPts val="600"/>
              </a:spcAft>
              <a:buSzPct val="100000"/>
              <a:buFont typeface="Wingdings"/>
              <a:buChar char="§"/>
            </a:pPr>
            <a:r>
              <a:rPr lang="de-AT" sz="1300" dirty="0"/>
              <a:t>Kriterien</a:t>
            </a:r>
            <a:r>
              <a:rPr lang="de-AT" sz="1300" b="0" dirty="0"/>
              <a:t>: Effizienz-, Innovations-, und Basiskriterien als Maßstäbe der Erfassung und Bewertung –</a:t>
            </a:r>
            <a:r>
              <a:rPr lang="de-AT" sz="1300" dirty="0"/>
              <a:t> </a:t>
            </a:r>
            <a:r>
              <a:rPr lang="de-AT" sz="1300" b="1" dirty="0"/>
              <a:t>Orientierung an den Wettbewerbsfähigsten</a:t>
            </a:r>
            <a:r>
              <a:rPr lang="de-AT" sz="1300" b="0" dirty="0"/>
              <a:t>, i.e. </a:t>
            </a:r>
            <a:r>
              <a:rPr lang="de-AT" sz="1300" b="1" dirty="0"/>
              <a:t>1. Utrecht</a:t>
            </a:r>
            <a:r>
              <a:rPr lang="de-AT" sz="1300" b="0" dirty="0"/>
              <a:t>, </a:t>
            </a:r>
            <a:r>
              <a:rPr lang="de-AT" sz="1300" b="1" dirty="0"/>
              <a:t>2. </a:t>
            </a:r>
            <a:r>
              <a:rPr lang="de-AT" sz="1300" b="1" dirty="0" err="1"/>
              <a:t>Zuid</a:t>
            </a:r>
            <a:r>
              <a:rPr lang="de-AT" sz="1300" b="1" dirty="0"/>
              <a:t>-Holland</a:t>
            </a:r>
            <a:r>
              <a:rPr lang="de-AT" sz="1300" b="0" dirty="0"/>
              <a:t> (Rotterdam), </a:t>
            </a:r>
            <a:r>
              <a:rPr lang="de-AT" sz="1300" b="1" dirty="0"/>
              <a:t>3. </a:t>
            </a:r>
            <a:r>
              <a:rPr lang="de-DE" sz="1300" b="1" dirty="0"/>
              <a:t>Île de France </a:t>
            </a:r>
            <a:r>
              <a:rPr lang="de-DE" sz="1300" dirty="0"/>
              <a:t>(Paris) </a:t>
            </a:r>
            <a:r>
              <a:rPr lang="de-AT" sz="1300" b="1" dirty="0"/>
              <a:t>als bewährte Methodik von </a:t>
            </a:r>
            <a:r>
              <a:rPr lang="de-AT" sz="1300" b="1" dirty="0" err="1"/>
              <a:t>hoeffingersolutions</a:t>
            </a:r>
            <a:endParaRPr lang="de-DE" sz="1300" b="1" dirty="0">
              <a:cs typeface="Arial"/>
            </a:endParaRPr>
          </a:p>
          <a:p>
            <a:pPr marL="223520" lvl="1" indent="-223520">
              <a:spcBef>
                <a:spcPts val="200"/>
              </a:spcBef>
              <a:spcAft>
                <a:spcPts val="600"/>
              </a:spcAft>
              <a:buSzPct val="100000"/>
              <a:buFont typeface="Wingdings"/>
              <a:buChar char="§"/>
            </a:pPr>
            <a:r>
              <a:rPr lang="de-DE" sz="1300" b="1" dirty="0"/>
              <a:t>Hauptstadtregionen führen beim Wettbewerbsfähigkeitsvergleich</a:t>
            </a:r>
            <a:r>
              <a:rPr lang="de-DE" sz="1300" dirty="0"/>
              <a:t> der Europäischen Kommission in Zusammenarbeit mit </a:t>
            </a:r>
            <a:r>
              <a:rPr lang="de-DE" sz="1300" dirty="0" err="1"/>
              <a:t>hoeffingersolutions</a:t>
            </a:r>
            <a:r>
              <a:rPr lang="de-DE" sz="1300" dirty="0"/>
              <a:t> –  Berlin/Brandenburg (Platz 26) und </a:t>
            </a:r>
            <a:r>
              <a:rPr lang="de-DE" sz="1300" dirty="0">
                <a:ea typeface="+mn-lt"/>
                <a:cs typeface="+mn-lt"/>
              </a:rPr>
              <a:t>Wien/Niederösterreich (Platz 33) nicht</a:t>
            </a:r>
            <a:r>
              <a:rPr lang="de-DE" sz="1300" dirty="0"/>
              <a:t> auf den europäischen Spitzenplätzen</a:t>
            </a:r>
            <a:endParaRPr lang="de-DE" sz="1300" dirty="0">
              <a:cs typeface="Arial"/>
            </a:endParaRPr>
          </a:p>
          <a:p>
            <a:pPr marL="223520" lvl="1" indent="-223520">
              <a:spcBef>
                <a:spcPts val="200"/>
              </a:spcBef>
              <a:spcAft>
                <a:spcPts val="600"/>
              </a:spcAft>
              <a:buSzPct val="100000"/>
              <a:buFont typeface="Wingdings"/>
              <a:buChar char="§"/>
            </a:pPr>
            <a:r>
              <a:rPr lang="de-DE" sz="1300" dirty="0"/>
              <a:t>Oft ist die </a:t>
            </a:r>
            <a:r>
              <a:rPr lang="de-DE" sz="1300" b="1" dirty="0"/>
              <a:t>Hauptstadtregion</a:t>
            </a:r>
            <a:r>
              <a:rPr lang="de-DE" sz="1300" dirty="0"/>
              <a:t> daher auch die </a:t>
            </a:r>
            <a:r>
              <a:rPr lang="de-DE" sz="1300" b="1" dirty="0"/>
              <a:t>wettbewerbsfähigste Region eines Landes </a:t>
            </a:r>
            <a:r>
              <a:rPr lang="de-DE" sz="1300" dirty="0"/>
              <a:t>– mit Ausnahmen wie Berlin/Brandenburg (hinter Oberbayern als Nr. 1 Deutschlands) oder Rom (hinter der Lombardei als Nr. 1 Italiens)</a:t>
            </a:r>
            <a:endParaRPr lang="de-DE" sz="1300" dirty="0">
              <a:cs typeface="Arial"/>
            </a:endParaRPr>
          </a:p>
          <a:p>
            <a:pPr marL="223520" lvl="1" indent="-223520">
              <a:spcBef>
                <a:spcPts val="200"/>
              </a:spcBef>
              <a:spcAft>
                <a:spcPts val="600"/>
              </a:spcAft>
              <a:buSzPct val="100000"/>
              <a:buFont typeface="Wingdings"/>
              <a:buChar char="§"/>
            </a:pPr>
            <a:r>
              <a:rPr lang="de-DE" sz="1300" dirty="0"/>
              <a:t>Als wesentliches Erfolgsprinzip wird das </a:t>
            </a:r>
            <a:r>
              <a:rPr lang="de-DE" sz="1300" b="1" i="1" dirty="0"/>
              <a:t>Anna Karenina-Prinzip </a:t>
            </a:r>
            <a:r>
              <a:rPr lang="de-DE" sz="1300" dirty="0"/>
              <a:t>(siehe Fußnote) genannt: Die wettbewerbsfähigsten Regionen bestechen durch gute Werte in allen relevanten Kriterien – bei weniger wettbewerbsfähigen Regionen genügt schon ein schlechterer Wert bei einem oder zwei Kriterien für eine schlechtere Performance insgesamt: </a:t>
            </a:r>
            <a:r>
              <a:rPr lang="de-AT" sz="1300" dirty="0"/>
              <a:t>Erfolg hat also viele Faktoren, die alle stimmen müssen. Für einen Misserfolg braucht es nur einen Faktor, der nicht stimmt</a:t>
            </a:r>
            <a:endParaRPr lang="de-DE" sz="1300" dirty="0">
              <a:cs typeface="Arial"/>
            </a:endParaRPr>
          </a:p>
        </p:txBody>
      </p:sp>
      <p:sp>
        <p:nvSpPr>
          <p:cNvPr id="8" name="TextBox 9"/>
          <p:cNvSpPr txBox="1">
            <a:spLocks noChangeArrowheads="1"/>
          </p:cNvSpPr>
          <p:nvPr>
            <p:custDataLst>
              <p:tags r:id="rId2"/>
            </p:custDataLst>
          </p:nvPr>
        </p:nvSpPr>
        <p:spPr bwMode="auto">
          <a:xfrm>
            <a:off x="534080" y="6720048"/>
            <a:ext cx="9035964" cy="138499"/>
          </a:xfrm>
          <a:prstGeom prst="rect">
            <a:avLst/>
          </a:prstGeom>
          <a:noFill/>
          <a:ln w="9525">
            <a:noFill/>
            <a:miter lim="800000"/>
            <a:headEnd/>
            <a:tailEnd/>
          </a:ln>
        </p:spPr>
        <p:txBody>
          <a:bodyPr wrap="square" lIns="0" tIns="0" rIns="0" bIns="0" anchor="b">
            <a:spAutoFit/>
          </a:bodyPr>
          <a:lstStyle/>
          <a:p>
            <a:r>
              <a:rPr lang="fr-FR" sz="900" b="0">
                <a:latin typeface="Arial"/>
                <a:cs typeface="Arial"/>
              </a:rPr>
              <a:t>Quelle: </a:t>
            </a:r>
            <a:r>
              <a:rPr lang="fr-FR" sz="900" b="0" err="1">
                <a:latin typeface="Arial"/>
                <a:cs typeface="Arial"/>
              </a:rPr>
              <a:t>hoeffingersolutions</a:t>
            </a:r>
            <a:r>
              <a:rPr lang="fr-FR" sz="900" b="0">
                <a:latin typeface="Arial"/>
                <a:cs typeface="Arial"/>
              </a:rPr>
              <a:t>; </a:t>
            </a:r>
            <a:r>
              <a:rPr lang="fr-FR" sz="900" b="0" err="1">
                <a:latin typeface="Arial"/>
                <a:cs typeface="Arial"/>
              </a:rPr>
              <a:t>Zitat</a:t>
            </a:r>
            <a:r>
              <a:rPr lang="fr-FR" sz="900" b="0">
                <a:latin typeface="Arial"/>
                <a:cs typeface="Arial"/>
              </a:rPr>
              <a:t> von </a:t>
            </a:r>
            <a:r>
              <a:rPr lang="de-AT" sz="900" b="0" err="1">
                <a:latin typeface="Arial"/>
                <a:cs typeface="Arial"/>
              </a:rPr>
              <a:t>Eiisa</a:t>
            </a:r>
            <a:r>
              <a:rPr lang="de-AT" sz="900" b="0">
                <a:latin typeface="Arial"/>
                <a:cs typeface="Arial"/>
              </a:rPr>
              <a:t> Ferreira, European Commissioner </a:t>
            </a:r>
            <a:r>
              <a:rPr lang="de-AT" sz="900" b="0" err="1">
                <a:latin typeface="Arial"/>
                <a:cs typeface="Arial"/>
              </a:rPr>
              <a:t>for</a:t>
            </a:r>
            <a:r>
              <a:rPr lang="de-AT" sz="900" b="0">
                <a:latin typeface="Arial"/>
                <a:cs typeface="Arial"/>
              </a:rPr>
              <a:t> </a:t>
            </a:r>
            <a:r>
              <a:rPr lang="de-AT" sz="900" b="0" err="1">
                <a:latin typeface="Arial"/>
                <a:cs typeface="Arial"/>
              </a:rPr>
              <a:t>Cohesion</a:t>
            </a:r>
            <a:r>
              <a:rPr lang="de-AT" sz="900" b="0">
                <a:latin typeface="Arial"/>
                <a:cs typeface="Arial"/>
              </a:rPr>
              <a:t> &amp; </a:t>
            </a:r>
            <a:r>
              <a:rPr lang="de-AT" sz="900" b="0" err="1">
                <a:latin typeface="Arial"/>
                <a:cs typeface="Arial"/>
              </a:rPr>
              <a:t>Reforms</a:t>
            </a:r>
            <a:r>
              <a:rPr lang="de-AT" sz="900" b="0">
                <a:latin typeface="Arial"/>
                <a:cs typeface="Arial"/>
              </a:rPr>
              <a:t>, 27.3. 2023 in Brüssel</a:t>
            </a:r>
            <a:endParaRPr lang="de-AT">
              <a:latin typeface="Arial"/>
              <a:cs typeface="Arial"/>
            </a:endParaRPr>
          </a:p>
        </p:txBody>
      </p:sp>
      <p:sp>
        <p:nvSpPr>
          <p:cNvPr id="9" name="TextBox 9"/>
          <p:cNvSpPr txBox="1">
            <a:spLocks noChangeArrowheads="1"/>
          </p:cNvSpPr>
          <p:nvPr>
            <p:custDataLst>
              <p:tags r:id="rId3"/>
            </p:custDataLst>
          </p:nvPr>
        </p:nvSpPr>
        <p:spPr bwMode="auto">
          <a:xfrm>
            <a:off x="136674" y="5850006"/>
            <a:ext cx="9185126" cy="769441"/>
          </a:xfrm>
          <a:prstGeom prst="rect">
            <a:avLst/>
          </a:prstGeom>
          <a:noFill/>
          <a:ln w="9525">
            <a:noFill/>
            <a:miter lim="800000"/>
            <a:headEnd/>
            <a:tailEnd/>
          </a:ln>
        </p:spPr>
        <p:txBody>
          <a:bodyPr wrap="square" lIns="0" tIns="0" rIns="0" bIns="0" anchor="b">
            <a:spAutoFit/>
          </a:bodyPr>
          <a:lstStyle/>
          <a:p>
            <a:pPr marL="419100" indent="-419100"/>
            <a:r>
              <a:rPr lang="de-AT" sz="1000" b="0">
                <a:latin typeface="Arial"/>
                <a:cs typeface="Arial"/>
              </a:rPr>
              <a:t>	Das </a:t>
            </a:r>
            <a:r>
              <a:rPr lang="de-AT" sz="1000" i="1">
                <a:latin typeface="Arial"/>
                <a:cs typeface="Arial"/>
              </a:rPr>
              <a:t>Anna-Karenina-Prinzip </a:t>
            </a:r>
            <a:r>
              <a:rPr lang="de-AT" sz="1000" b="0">
                <a:latin typeface="Arial"/>
                <a:cs typeface="Arial"/>
              </a:rPr>
              <a:t>beschreibt ein allgemeines Prinzip, nach dem mehrere Faktoren oder Bedingungen zum Gelingen einer Sache erfüllt sein müssen und das Fehlen eines einzelnen Faktors zum Scheitern führt. Grundlage ist der erste Satz aus dem 1877/78 veröffentlichten Roman Anna Karenina von Leo Tolstoi: </a:t>
            </a:r>
            <a:r>
              <a:rPr lang="de-AT" sz="1000" b="0" i="1">
                <a:latin typeface="Arial"/>
                <a:cs typeface="Arial"/>
              </a:rPr>
              <a:t>„Alle glücklichen Familien gleichen einander, jede unglückliche Familie ist auf ihre eigene Weise unglücklich.“</a:t>
            </a:r>
          </a:p>
          <a:p>
            <a:pPr marL="419100" indent="-419100"/>
            <a:r>
              <a:rPr lang="de-AT" sz="1000" b="0" i="1">
                <a:latin typeface="Arial"/>
                <a:cs typeface="Arial"/>
              </a:rPr>
              <a:t>	Erklärung: Während für eine glückliche Familie viele Faktoren (Sympathie, Geldfragen, Kindererziehung, Religion, Schwiegereltern) stimmen müssen, braucht bei einer unglücklichen Familie nur einer dieser Faktoren nicht zu stimmen. (</a:t>
            </a:r>
            <a:r>
              <a:rPr lang="de-AT" sz="1000" b="0">
                <a:latin typeface="Arial"/>
                <a:cs typeface="Arial"/>
              </a:rPr>
              <a:t>Anm. Familie hier = Region)</a:t>
            </a:r>
            <a:endParaRPr lang="fr-FR" sz="1000" b="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7" name="Picture 1"/>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8568656" y="2928993"/>
            <a:ext cx="746356" cy="1015205"/>
          </a:xfrm>
          <a:prstGeom prst="rect">
            <a:avLst/>
          </a:prstGeom>
          <a:noFill/>
          <a:ln w="9525">
            <a:noFill/>
            <a:miter lim="800000"/>
            <a:headEnd/>
            <a:tailEnd/>
          </a:ln>
        </p:spPr>
      </p:pic>
      <p:pic>
        <p:nvPicPr>
          <p:cNvPr id="3074" name="Picture 7" descr="_MG_2594"/>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565514" y="2924412"/>
            <a:ext cx="748015" cy="1019787"/>
          </a:xfrm>
          <a:prstGeom prst="rect">
            <a:avLst/>
          </a:prstGeom>
          <a:noFill/>
          <a:ln w="9525">
            <a:noFill/>
            <a:miter lim="800000"/>
            <a:headEnd/>
            <a:tailEnd/>
          </a:ln>
        </p:spPr>
      </p:pic>
      <p:sp>
        <p:nvSpPr>
          <p:cNvPr id="3075" name="Rectangle 3"/>
          <p:cNvSpPr>
            <a:spLocks noGrp="1" noChangeArrowheads="1"/>
          </p:cNvSpPr>
          <p:nvPr>
            <p:ph type="title"/>
          </p:nvPr>
        </p:nvSpPr>
        <p:spPr>
          <a:xfrm>
            <a:off x="566739" y="1000125"/>
            <a:ext cx="8755062" cy="661988"/>
          </a:xfrm>
        </p:spPr>
        <p:txBody>
          <a:bodyPr/>
          <a:lstStyle/>
          <a:p>
            <a:pPr eaLnBrk="1" hangingPunct="1"/>
            <a:r>
              <a:rPr lang="de-DE" err="1"/>
              <a:t>Höffinger</a:t>
            </a:r>
            <a:r>
              <a:rPr lang="de-DE"/>
              <a:t> Solutions GmbH in Kooperation mit der Europäischen Kommission: Fundierte Erfassung regionaler Wettbewerbsfähigkeit</a:t>
            </a:r>
          </a:p>
        </p:txBody>
      </p:sp>
      <p:sp>
        <p:nvSpPr>
          <p:cNvPr id="3078" name="Text 13"/>
          <p:cNvSpPr>
            <a:spLocks noChangeArrowheads="1"/>
          </p:cNvSpPr>
          <p:nvPr/>
        </p:nvSpPr>
        <p:spPr bwMode="auto">
          <a:xfrm>
            <a:off x="590060" y="3971358"/>
            <a:ext cx="865931" cy="436461"/>
          </a:xfrm>
          <a:prstGeom prst="rect">
            <a:avLst/>
          </a:prstGeom>
          <a:noFill/>
          <a:ln w="6350">
            <a:noFill/>
            <a:miter lim="800000"/>
            <a:headEnd/>
            <a:tailEnd/>
          </a:ln>
        </p:spPr>
        <p:txBody>
          <a:bodyPr wrap="square" lIns="0" tIns="36000" rIns="0" bIns="0">
            <a:spAutoFit/>
          </a:bodyPr>
          <a:lstStyle/>
          <a:p>
            <a:pPr defTabSz="330200">
              <a:spcBef>
                <a:spcPct val="30000"/>
              </a:spcBef>
            </a:pPr>
            <a:r>
              <a:rPr lang="de-DE" altLang="de-DE">
                <a:solidFill>
                  <a:schemeClr val="accent5"/>
                </a:solidFill>
              </a:rPr>
              <a:t>Stefan </a:t>
            </a:r>
            <a:br>
              <a:rPr lang="de-DE" altLang="de-DE">
                <a:solidFill>
                  <a:schemeClr val="accent5"/>
                </a:solidFill>
              </a:rPr>
            </a:br>
            <a:r>
              <a:rPr lang="de-DE" altLang="de-DE" err="1">
                <a:solidFill>
                  <a:schemeClr val="accent5"/>
                </a:solidFill>
              </a:rPr>
              <a:t>Höffinger</a:t>
            </a:r>
            <a:endParaRPr lang="de-DE" altLang="de-DE">
              <a:solidFill>
                <a:schemeClr val="accent5"/>
              </a:solidFill>
            </a:endParaRPr>
          </a:p>
        </p:txBody>
      </p:sp>
      <p:sp>
        <p:nvSpPr>
          <p:cNvPr id="16" name="Text 13"/>
          <p:cNvSpPr>
            <a:spLocks noChangeArrowheads="1"/>
          </p:cNvSpPr>
          <p:nvPr/>
        </p:nvSpPr>
        <p:spPr bwMode="auto">
          <a:xfrm>
            <a:off x="1591545" y="2909669"/>
            <a:ext cx="4578328" cy="3685111"/>
          </a:xfrm>
          <a:prstGeom prst="rect">
            <a:avLst/>
          </a:prstGeom>
          <a:noFill/>
          <a:ln w="6350">
            <a:noFill/>
            <a:miter lim="800000"/>
            <a:headEnd/>
            <a:tailEnd/>
          </a:ln>
        </p:spPr>
        <p:txBody>
          <a:bodyPr wrap="square" lIns="0" tIns="0" rIns="0" bIns="0">
            <a:spAutoFit/>
          </a:bodyPr>
          <a:lstStyle/>
          <a:p>
            <a:pPr defTabSz="330200">
              <a:lnSpc>
                <a:spcPct val="90000"/>
              </a:lnSpc>
              <a:spcBef>
                <a:spcPts val="200"/>
              </a:spcBef>
            </a:pPr>
            <a:r>
              <a:rPr lang="de-DE" altLang="de-DE" sz="1100" dirty="0"/>
              <a:t>Spezielle Beratungsbereiche</a:t>
            </a:r>
          </a:p>
          <a:p>
            <a:pPr marL="168275" lvl="1" indent="-166688" defTabSz="330200">
              <a:lnSpc>
                <a:spcPct val="90000"/>
              </a:lnSpc>
              <a:spcBef>
                <a:spcPts val="200"/>
              </a:spcBef>
              <a:buClr>
                <a:schemeClr val="hlink"/>
              </a:buClr>
              <a:buFont typeface="Wingdings" pitchFamily="2" charset="2"/>
              <a:buChar char="§"/>
            </a:pPr>
            <a:r>
              <a:rPr lang="de-DE" altLang="de-DE" sz="1100" b="0" dirty="0"/>
              <a:t>Strategie und Organisation für Regierungen und </a:t>
            </a:r>
            <a:r>
              <a:rPr lang="de-DE" altLang="de-DE" sz="1100" b="0" dirty="0" err="1"/>
              <a:t>CEOs</a:t>
            </a:r>
            <a:endParaRPr lang="de-DE" altLang="de-DE" sz="1100" b="0" dirty="0"/>
          </a:p>
          <a:p>
            <a:pPr marL="168275" lvl="1" indent="-166688" defTabSz="330200">
              <a:lnSpc>
                <a:spcPct val="90000"/>
              </a:lnSpc>
              <a:spcBef>
                <a:spcPts val="200"/>
              </a:spcBef>
              <a:buClr>
                <a:schemeClr val="hlink"/>
              </a:buClr>
              <a:buFont typeface="Wingdings" pitchFamily="2" charset="2"/>
              <a:buChar char="§"/>
            </a:pPr>
            <a:r>
              <a:rPr lang="de-DE" altLang="de-DE" sz="1100" b="0" dirty="0"/>
              <a:t>Unternehmenstransformationen</a:t>
            </a:r>
          </a:p>
          <a:p>
            <a:pPr marL="168275" lvl="1" indent="-166688" defTabSz="330200">
              <a:lnSpc>
                <a:spcPct val="90000"/>
              </a:lnSpc>
              <a:spcBef>
                <a:spcPts val="200"/>
              </a:spcBef>
              <a:buClr>
                <a:schemeClr val="hlink"/>
              </a:buClr>
              <a:buFont typeface="Wingdings" pitchFamily="2" charset="2"/>
              <a:buChar char="§"/>
            </a:pPr>
            <a:r>
              <a:rPr lang="de-DE" altLang="de-DE" sz="1100" b="0" dirty="0"/>
              <a:t>Strategisches Standort-Management</a:t>
            </a:r>
          </a:p>
          <a:p>
            <a:pPr defTabSz="330200">
              <a:lnSpc>
                <a:spcPct val="90000"/>
              </a:lnSpc>
              <a:spcBef>
                <a:spcPts val="200"/>
              </a:spcBef>
            </a:pPr>
            <a:r>
              <a:rPr lang="de-DE" altLang="de-DE" sz="1100" dirty="0"/>
              <a:t>Relevante Projekterfahrungen (Auswahl)</a:t>
            </a:r>
          </a:p>
          <a:p>
            <a:pPr marL="168275" lvl="1" indent="-166688" defTabSz="330200">
              <a:lnSpc>
                <a:spcPct val="90000"/>
              </a:lnSpc>
              <a:spcBef>
                <a:spcPts val="200"/>
              </a:spcBef>
              <a:buClr>
                <a:schemeClr val="hlink"/>
              </a:buClr>
              <a:buFont typeface="Wingdings" pitchFamily="2" charset="2"/>
              <a:buChar char="§"/>
            </a:pPr>
            <a:r>
              <a:rPr lang="de-AT" altLang="de-DE" sz="1100" b="0" dirty="0"/>
              <a:t>Region Niederösterreich: Analyse europäischer Spitzenregionen – Strategische Grundlage für eine Netzwerkkonzeption</a:t>
            </a:r>
          </a:p>
          <a:p>
            <a:pPr marL="168275" lvl="1" indent="-166688" defTabSz="330200">
              <a:lnSpc>
                <a:spcPct val="90000"/>
              </a:lnSpc>
              <a:spcBef>
                <a:spcPts val="200"/>
              </a:spcBef>
              <a:buClr>
                <a:schemeClr val="hlink"/>
              </a:buClr>
              <a:buFont typeface="Wingdings" pitchFamily="2" charset="2"/>
              <a:buChar char="§"/>
            </a:pPr>
            <a:r>
              <a:rPr lang="de-DE" altLang="de-DE" sz="1100" b="0" dirty="0"/>
              <a:t>Strategieentwicklung Industriestandort Vorarlberg </a:t>
            </a:r>
          </a:p>
          <a:p>
            <a:pPr marL="168275" lvl="1" indent="-166688" defTabSz="330200">
              <a:lnSpc>
                <a:spcPct val="90000"/>
              </a:lnSpc>
              <a:spcBef>
                <a:spcPts val="200"/>
              </a:spcBef>
              <a:buClr>
                <a:schemeClr val="hlink"/>
              </a:buClr>
              <a:buFont typeface="Wingdings" pitchFamily="2" charset="2"/>
              <a:buChar char="§"/>
            </a:pPr>
            <a:r>
              <a:rPr lang="de-DE" altLang="de-DE" sz="1100" b="0" dirty="0"/>
              <a:t>Kompetenzfeldanalyse Land Kärnten (Tourismus, Kultur, Ländlicher Raum)</a:t>
            </a:r>
          </a:p>
          <a:p>
            <a:pPr marL="168275" lvl="1" indent="-166688" defTabSz="330200">
              <a:lnSpc>
                <a:spcPct val="90000"/>
              </a:lnSpc>
              <a:spcBef>
                <a:spcPts val="200"/>
              </a:spcBef>
              <a:buClr>
                <a:schemeClr val="hlink"/>
              </a:buClr>
              <a:buFont typeface="Wingdings" pitchFamily="2" charset="2"/>
              <a:buChar char="§"/>
            </a:pPr>
            <a:r>
              <a:rPr lang="de-DE" altLang="de-DE" sz="1100" b="0" dirty="0"/>
              <a:t>Wirtschaftsstrategie Stadt Wien –</a:t>
            </a:r>
            <a:br>
              <a:rPr lang="de-DE" altLang="de-DE" sz="1100" b="0" dirty="0"/>
            </a:br>
            <a:r>
              <a:rPr lang="de-DE" altLang="de-DE" sz="1100" b="0" dirty="0"/>
              <a:t>Die Stadt Wien als grenzüberschreitender wirtschaftlicher Akteur</a:t>
            </a:r>
          </a:p>
          <a:p>
            <a:pPr marL="168275" lvl="1" indent="-166688" defTabSz="330200">
              <a:lnSpc>
                <a:spcPct val="90000"/>
              </a:lnSpc>
              <a:spcBef>
                <a:spcPts val="200"/>
              </a:spcBef>
              <a:buClr>
                <a:schemeClr val="hlink"/>
              </a:buClr>
              <a:buFont typeface="Wingdings" pitchFamily="2" charset="2"/>
              <a:buChar char="§"/>
            </a:pPr>
            <a:r>
              <a:rPr lang="de-DE" altLang="de-DE" sz="1100" b="0" dirty="0"/>
              <a:t>Entwicklung der Marketingstrategie für Graz als "Europäische Kulturhauptstadt 2003"</a:t>
            </a:r>
          </a:p>
          <a:p>
            <a:pPr marL="168275" lvl="1" indent="-166688" defTabSz="330200">
              <a:lnSpc>
                <a:spcPct val="90000"/>
              </a:lnSpc>
              <a:spcBef>
                <a:spcPts val="200"/>
              </a:spcBef>
              <a:buClr>
                <a:schemeClr val="hlink"/>
              </a:buClr>
              <a:buFont typeface="Wingdings" pitchFamily="2" charset="2"/>
              <a:buChar char="§"/>
            </a:pPr>
            <a:r>
              <a:rPr lang="de-DE" altLang="de-DE" sz="1100" b="0" dirty="0"/>
              <a:t>Flughafen Wien AG:  Integriertes Standortkonzept – Non-</a:t>
            </a:r>
            <a:r>
              <a:rPr lang="de-DE" altLang="de-DE" sz="1100" b="0" dirty="0" err="1"/>
              <a:t>Aviation</a:t>
            </a:r>
            <a:r>
              <a:rPr lang="de-DE" altLang="de-DE" sz="1100" b="0" dirty="0"/>
              <a:t>-Strategie</a:t>
            </a:r>
          </a:p>
          <a:p>
            <a:pPr marL="168275" lvl="1" indent="-166688" defTabSz="330200">
              <a:lnSpc>
                <a:spcPct val="90000"/>
              </a:lnSpc>
              <a:spcBef>
                <a:spcPts val="200"/>
              </a:spcBef>
              <a:buClr>
                <a:schemeClr val="hlink"/>
              </a:buClr>
              <a:buFont typeface="Wingdings" pitchFamily="2" charset="2"/>
              <a:buChar char="§"/>
            </a:pPr>
            <a:r>
              <a:rPr lang="de-DE" altLang="de-DE" sz="1100" b="0" dirty="0"/>
              <a:t>Studienleitung "Art Cities" – Kunst und Kultur als Strategie zur Schaffung standortpolitischer Vorteile</a:t>
            </a:r>
          </a:p>
          <a:p>
            <a:pPr marL="168275" lvl="1" indent="-166688" defTabSz="330200">
              <a:lnSpc>
                <a:spcPct val="90000"/>
              </a:lnSpc>
              <a:spcBef>
                <a:spcPts val="200"/>
              </a:spcBef>
              <a:buClr>
                <a:schemeClr val="hlink"/>
              </a:buClr>
              <a:buFont typeface="Wingdings" pitchFamily="2" charset="2"/>
              <a:buChar char="§"/>
            </a:pPr>
            <a:r>
              <a:rPr lang="de-DE" altLang="de-DE" sz="1100" b="0" dirty="0"/>
              <a:t>"Deutsches Haus" der Kultur und Wissenschaft in Tokio – Strategiekonzeption und Machbarkeitsstudie </a:t>
            </a:r>
            <a:br>
              <a:rPr lang="de-DE" altLang="de-DE" sz="1100" b="0" dirty="0"/>
            </a:br>
            <a:r>
              <a:rPr lang="de-DE" altLang="de-DE" sz="1100" b="0" dirty="0"/>
              <a:t>(Auftraggeber: Deutsche Bundesregierung)</a:t>
            </a:r>
          </a:p>
          <a:p>
            <a:pPr marL="168275" lvl="1" indent="-166688" defTabSz="330200">
              <a:lnSpc>
                <a:spcPct val="90000"/>
              </a:lnSpc>
              <a:spcBef>
                <a:spcPts val="200"/>
              </a:spcBef>
              <a:buClr>
                <a:schemeClr val="hlink"/>
              </a:buClr>
              <a:buFont typeface="Wingdings" pitchFamily="2" charset="2"/>
              <a:buChar char="§"/>
            </a:pPr>
            <a:r>
              <a:rPr lang="de-DE" altLang="de-DE" sz="1100" b="0" dirty="0"/>
              <a:t>Strategieentwicklung für NRW/Ruhrgebiet</a:t>
            </a:r>
          </a:p>
        </p:txBody>
      </p:sp>
      <p:sp>
        <p:nvSpPr>
          <p:cNvPr id="15" name="Text 13"/>
          <p:cNvSpPr>
            <a:spLocks noChangeArrowheads="1"/>
          </p:cNvSpPr>
          <p:nvPr/>
        </p:nvSpPr>
        <p:spPr bwMode="auto">
          <a:xfrm>
            <a:off x="579276" y="5580795"/>
            <a:ext cx="1012269" cy="436461"/>
          </a:xfrm>
          <a:prstGeom prst="rect">
            <a:avLst/>
          </a:prstGeom>
          <a:noFill/>
          <a:ln w="6350">
            <a:noFill/>
            <a:miter lim="800000"/>
            <a:headEnd/>
            <a:tailEnd/>
          </a:ln>
        </p:spPr>
        <p:txBody>
          <a:bodyPr wrap="square" lIns="0" tIns="36000" rIns="0" bIns="0">
            <a:spAutoFit/>
          </a:bodyPr>
          <a:lstStyle/>
          <a:p>
            <a:pPr defTabSz="330200">
              <a:spcBef>
                <a:spcPts val="0"/>
              </a:spcBef>
            </a:pPr>
            <a:r>
              <a:rPr lang="de-DE" altLang="de-DE" dirty="0">
                <a:solidFill>
                  <a:schemeClr val="accent5"/>
                </a:solidFill>
              </a:rPr>
              <a:t>Tabea Wieckhorst</a:t>
            </a:r>
          </a:p>
        </p:txBody>
      </p:sp>
      <p:sp>
        <p:nvSpPr>
          <p:cNvPr id="19" name="Text 13"/>
          <p:cNvSpPr>
            <a:spLocks noChangeArrowheads="1"/>
          </p:cNvSpPr>
          <p:nvPr/>
        </p:nvSpPr>
        <p:spPr bwMode="auto">
          <a:xfrm>
            <a:off x="8208748" y="3964171"/>
            <a:ext cx="1077390" cy="436461"/>
          </a:xfrm>
          <a:prstGeom prst="rect">
            <a:avLst/>
          </a:prstGeom>
          <a:noFill/>
          <a:ln w="6350">
            <a:noFill/>
            <a:miter lim="800000"/>
            <a:headEnd/>
            <a:tailEnd/>
          </a:ln>
        </p:spPr>
        <p:txBody>
          <a:bodyPr wrap="square" lIns="0" tIns="36000" rIns="0" bIns="0">
            <a:spAutoFit/>
          </a:bodyPr>
          <a:lstStyle/>
          <a:p>
            <a:pPr algn="r" defTabSz="330200">
              <a:spcBef>
                <a:spcPct val="30000"/>
              </a:spcBef>
            </a:pPr>
            <a:r>
              <a:rPr lang="de-DE" altLang="de-DE">
                <a:solidFill>
                  <a:schemeClr val="accent5"/>
                </a:solidFill>
              </a:rPr>
              <a:t>Lewis Dijkstra</a:t>
            </a:r>
            <a:endParaRPr lang="de-DE" altLang="de-DE" b="0">
              <a:solidFill>
                <a:schemeClr val="accent5"/>
              </a:solidFill>
            </a:endParaRPr>
          </a:p>
        </p:txBody>
      </p:sp>
      <p:grpSp>
        <p:nvGrpSpPr>
          <p:cNvPr id="2" name="Group 1"/>
          <p:cNvGrpSpPr/>
          <p:nvPr/>
        </p:nvGrpSpPr>
        <p:grpSpPr>
          <a:xfrm>
            <a:off x="8283482" y="4792405"/>
            <a:ext cx="1040129" cy="1469795"/>
            <a:chOff x="8283481" y="4755472"/>
            <a:chExt cx="1040129" cy="1469795"/>
          </a:xfrm>
        </p:grpSpPr>
        <p:sp>
          <p:nvSpPr>
            <p:cNvPr id="30" name="Rechteck 29"/>
            <p:cNvSpPr/>
            <p:nvPr/>
          </p:nvSpPr>
          <p:spPr bwMode="auto">
            <a:xfrm>
              <a:off x="8575595" y="4755472"/>
              <a:ext cx="748015" cy="1019787"/>
            </a:xfrm>
            <a:prstGeom prst="rect">
              <a:avLst/>
            </a:prstGeom>
            <a:noFill/>
            <a:ln w="9525"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sp>
          <p:nvSpPr>
            <p:cNvPr id="21" name="Text 13"/>
            <p:cNvSpPr>
              <a:spLocks noChangeArrowheads="1"/>
            </p:cNvSpPr>
            <p:nvPr/>
          </p:nvSpPr>
          <p:spPr bwMode="auto">
            <a:xfrm>
              <a:off x="8283481" y="5788806"/>
              <a:ext cx="1040015" cy="436461"/>
            </a:xfrm>
            <a:prstGeom prst="rect">
              <a:avLst/>
            </a:prstGeom>
            <a:noFill/>
            <a:ln w="6350">
              <a:noFill/>
              <a:miter lim="800000"/>
              <a:headEnd/>
              <a:tailEnd/>
            </a:ln>
          </p:spPr>
          <p:txBody>
            <a:bodyPr wrap="square" lIns="0" tIns="36000" rIns="0" bIns="0">
              <a:spAutoFit/>
            </a:bodyPr>
            <a:lstStyle/>
            <a:p>
              <a:pPr algn="r" defTabSz="330200">
                <a:spcBef>
                  <a:spcPct val="30000"/>
                </a:spcBef>
              </a:pPr>
              <a:r>
                <a:rPr lang="de-DE" altLang="de-DE" dirty="0">
                  <a:solidFill>
                    <a:schemeClr val="accent5"/>
                  </a:solidFill>
                </a:rPr>
                <a:t>Laura De </a:t>
              </a:r>
              <a:r>
                <a:rPr lang="de-DE" altLang="de-DE" dirty="0" err="1">
                  <a:solidFill>
                    <a:schemeClr val="accent5"/>
                  </a:solidFill>
                </a:rPr>
                <a:t>Dominicis</a:t>
              </a:r>
              <a:endParaRPr lang="de-DE" altLang="de-DE" b="0" dirty="0">
                <a:solidFill>
                  <a:schemeClr val="accent5"/>
                </a:solidFill>
              </a:endParaRPr>
            </a:p>
          </p:txBody>
        </p:sp>
      </p:grpSp>
      <p:sp>
        <p:nvSpPr>
          <p:cNvPr id="17" name="Rectangle 18"/>
          <p:cNvSpPr>
            <a:spLocks noChangeArrowheads="1"/>
          </p:cNvSpPr>
          <p:nvPr>
            <p:custDataLst>
              <p:tags r:id="rId1"/>
            </p:custDataLst>
          </p:nvPr>
        </p:nvSpPr>
        <p:spPr bwMode="auto">
          <a:xfrm>
            <a:off x="566316" y="2341288"/>
            <a:ext cx="5377284" cy="468000"/>
          </a:xfrm>
          <a:prstGeom prst="rect">
            <a:avLst/>
          </a:prstGeom>
          <a:solidFill>
            <a:schemeClr val="bg1"/>
          </a:solidFill>
          <a:ln w="12700">
            <a:solidFill>
              <a:schemeClr val="folHlink"/>
            </a:solidFill>
            <a:miter lim="800000"/>
            <a:headEnd/>
            <a:tailEnd/>
          </a:ln>
        </p:spPr>
        <p:txBody>
          <a:bodyPr lIns="72000" tIns="0" rIns="0" bIns="0" anchor="ctr"/>
          <a:lstStyle/>
          <a:p>
            <a:pPr defTabSz="762000" eaLnBrk="0" hangingPunct="0"/>
            <a:r>
              <a:rPr lang="de-DE" err="1">
                <a:solidFill>
                  <a:schemeClr val="folHlink"/>
                </a:solidFill>
                <a:ea typeface="ＭＳ Ｐゴシック" charset="-128"/>
              </a:rPr>
              <a:t>Höffinger</a:t>
            </a:r>
            <a:r>
              <a:rPr lang="de-DE">
                <a:solidFill>
                  <a:schemeClr val="folHlink"/>
                </a:solidFill>
                <a:ea typeface="ＭＳ Ｐゴシック" charset="-128"/>
              </a:rPr>
              <a:t> Solutions GmbH</a:t>
            </a:r>
            <a:endParaRPr lang="de-DE" sz="1100">
              <a:solidFill>
                <a:schemeClr val="folHlink"/>
              </a:solidFill>
              <a:ea typeface="ＭＳ Ｐゴシック" charset="-128"/>
            </a:endParaRPr>
          </a:p>
        </p:txBody>
      </p:sp>
      <p:sp>
        <p:nvSpPr>
          <p:cNvPr id="20" name="Rectangle 18"/>
          <p:cNvSpPr>
            <a:spLocks noChangeArrowheads="1"/>
          </p:cNvSpPr>
          <p:nvPr>
            <p:custDataLst>
              <p:tags r:id="rId2"/>
            </p:custDataLst>
          </p:nvPr>
        </p:nvSpPr>
        <p:spPr bwMode="auto">
          <a:xfrm>
            <a:off x="6266985" y="2338208"/>
            <a:ext cx="3049687" cy="468000"/>
          </a:xfrm>
          <a:prstGeom prst="rect">
            <a:avLst/>
          </a:prstGeom>
          <a:solidFill>
            <a:schemeClr val="bg1"/>
          </a:solidFill>
          <a:ln w="12700">
            <a:solidFill>
              <a:schemeClr val="folHlink"/>
            </a:solidFill>
            <a:miter lim="800000"/>
            <a:headEnd/>
            <a:tailEnd/>
          </a:ln>
        </p:spPr>
        <p:txBody>
          <a:bodyPr lIns="72000" tIns="0" rIns="0" bIns="0" anchor="ctr"/>
          <a:lstStyle/>
          <a:p>
            <a:pPr defTabSz="762000" eaLnBrk="0" hangingPunct="0"/>
            <a:r>
              <a:rPr lang="de-DE">
                <a:solidFill>
                  <a:schemeClr val="folHlink"/>
                </a:solidFill>
                <a:ea typeface="ＭＳ Ｐゴシック" charset="-128"/>
              </a:rPr>
              <a:t>Autoren des Regional </a:t>
            </a:r>
            <a:r>
              <a:rPr lang="de-DE" err="1">
                <a:solidFill>
                  <a:schemeClr val="folHlink"/>
                </a:solidFill>
                <a:ea typeface="ＭＳ Ｐゴシック" charset="-128"/>
              </a:rPr>
              <a:t>Competitiveness</a:t>
            </a:r>
            <a:r>
              <a:rPr lang="de-DE">
                <a:solidFill>
                  <a:schemeClr val="folHlink"/>
                </a:solidFill>
                <a:ea typeface="ＭＳ Ｐゴシック" charset="-128"/>
              </a:rPr>
              <a:t> Index</a:t>
            </a:r>
            <a:endParaRPr lang="de-DE" sz="1100">
              <a:solidFill>
                <a:schemeClr val="folHlink"/>
              </a:solidFill>
              <a:ea typeface="ＭＳ Ｐゴシック" charset="-128"/>
            </a:endParaRPr>
          </a:p>
        </p:txBody>
      </p:sp>
      <p:sp>
        <p:nvSpPr>
          <p:cNvPr id="24" name="Line 9"/>
          <p:cNvSpPr>
            <a:spLocks noChangeShapeType="1"/>
          </p:cNvSpPr>
          <p:nvPr/>
        </p:nvSpPr>
        <p:spPr bwMode="auto">
          <a:xfrm>
            <a:off x="6105292" y="2338208"/>
            <a:ext cx="0" cy="4093479"/>
          </a:xfrm>
          <a:prstGeom prst="line">
            <a:avLst/>
          </a:prstGeom>
          <a:noFill/>
          <a:ln w="12700">
            <a:solidFill>
              <a:schemeClr val="hlink"/>
            </a:solidFill>
            <a:prstDash val="sysDot"/>
            <a:round/>
            <a:headEnd/>
            <a:tailEnd type="none" w="med" len="lg"/>
          </a:ln>
        </p:spPr>
        <p:txBody>
          <a:bodyPr lIns="90488" tIns="44450" rIns="90488" bIns="44450" anchor="ctr"/>
          <a:lstStyle/>
          <a:p>
            <a:endParaRPr lang="de-DE"/>
          </a:p>
        </p:txBody>
      </p:sp>
      <p:sp>
        <p:nvSpPr>
          <p:cNvPr id="28" name="Text 13"/>
          <p:cNvSpPr>
            <a:spLocks noChangeArrowheads="1"/>
          </p:cNvSpPr>
          <p:nvPr/>
        </p:nvSpPr>
        <p:spPr bwMode="auto">
          <a:xfrm>
            <a:off x="6296792" y="2909670"/>
            <a:ext cx="2271864" cy="1677382"/>
          </a:xfrm>
          <a:prstGeom prst="rect">
            <a:avLst/>
          </a:prstGeom>
          <a:noFill/>
          <a:ln w="6350">
            <a:noFill/>
            <a:miter lim="800000"/>
            <a:headEnd/>
            <a:tailEnd/>
          </a:ln>
        </p:spPr>
        <p:txBody>
          <a:bodyPr wrap="square" lIns="0" tIns="0" rIns="0" bIns="0">
            <a:spAutoFit/>
          </a:bodyPr>
          <a:lstStyle/>
          <a:p>
            <a:pPr defTabSz="330200">
              <a:lnSpc>
                <a:spcPct val="90000"/>
              </a:lnSpc>
              <a:spcBef>
                <a:spcPts val="200"/>
              </a:spcBef>
            </a:pPr>
            <a:r>
              <a:rPr lang="de-DE" altLang="de-DE" sz="1100" b="0" i="1" dirty="0" err="1"/>
              <a:t>Deputy</a:t>
            </a:r>
            <a:r>
              <a:rPr lang="de-DE" altLang="de-DE" sz="1100" b="0" i="1" dirty="0"/>
              <a:t> Head </a:t>
            </a:r>
            <a:r>
              <a:rPr lang="de-DE" altLang="de-DE" sz="1100" b="0" i="1" dirty="0" err="1"/>
              <a:t>of</a:t>
            </a:r>
            <a:r>
              <a:rPr lang="de-DE" altLang="de-DE" sz="1100" b="0" i="1" dirty="0"/>
              <a:t> </a:t>
            </a:r>
            <a:r>
              <a:rPr lang="de-DE" altLang="de-DE" sz="1100" b="0" i="1" dirty="0" err="1"/>
              <a:t>Policy</a:t>
            </a:r>
            <a:r>
              <a:rPr lang="de-DE" altLang="de-DE" sz="1100" b="0" i="1" dirty="0"/>
              <a:t> Development </a:t>
            </a:r>
            <a:r>
              <a:rPr lang="de-DE" altLang="de-DE" sz="1100" b="0" i="1" dirty="0" err="1"/>
              <a:t>and</a:t>
            </a:r>
            <a:r>
              <a:rPr lang="de-DE" altLang="de-DE" sz="1100" b="0" i="1" dirty="0"/>
              <a:t> </a:t>
            </a:r>
            <a:r>
              <a:rPr lang="de-DE" altLang="de-DE" sz="1100" b="0" i="1" dirty="0" err="1"/>
              <a:t>Economic</a:t>
            </a:r>
            <a:r>
              <a:rPr lang="de-DE" altLang="de-DE" sz="1100" b="0" i="1" dirty="0"/>
              <a:t> Analysis Unit (</a:t>
            </a:r>
            <a:r>
              <a:rPr lang="de-DE" altLang="de-DE" sz="1100" b="0" i="1" dirty="0" err="1"/>
              <a:t>Directorate</a:t>
            </a:r>
            <a:r>
              <a:rPr lang="de-DE" altLang="de-DE" sz="1100" b="0" i="1" dirty="0"/>
              <a:t>-General </a:t>
            </a:r>
            <a:r>
              <a:rPr lang="de-DE" altLang="de-DE" sz="1100" b="0" i="1" dirty="0" err="1"/>
              <a:t>for</a:t>
            </a:r>
            <a:r>
              <a:rPr lang="de-DE" altLang="de-DE" sz="1100" b="0" i="1" dirty="0"/>
              <a:t> Regional </a:t>
            </a:r>
            <a:r>
              <a:rPr lang="de-DE" altLang="de-DE" sz="1100" b="0" i="1" dirty="0" err="1"/>
              <a:t>and</a:t>
            </a:r>
            <a:r>
              <a:rPr lang="de-DE" altLang="de-DE" sz="1100" b="0" i="1" dirty="0"/>
              <a:t> Urban </a:t>
            </a:r>
            <a:r>
              <a:rPr lang="de-DE" altLang="de-DE" sz="1100" b="0" i="1" dirty="0" err="1"/>
              <a:t>Policy</a:t>
            </a:r>
            <a:r>
              <a:rPr lang="de-DE" altLang="de-DE" sz="1100" b="0" i="1" dirty="0"/>
              <a:t>)</a:t>
            </a:r>
            <a:endParaRPr lang="de-DE" altLang="de-DE" sz="1100" b="0" dirty="0"/>
          </a:p>
          <a:p>
            <a:pPr defTabSz="330200">
              <a:lnSpc>
                <a:spcPct val="90000"/>
              </a:lnSpc>
              <a:spcBef>
                <a:spcPts val="600"/>
              </a:spcBef>
            </a:pPr>
            <a:r>
              <a:rPr lang="de-DE" altLang="de-DE" sz="1100" dirty="0"/>
              <a:t>Relevante Projekte:</a:t>
            </a:r>
          </a:p>
          <a:p>
            <a:pPr marL="168275" lvl="1" indent="-166688" defTabSz="330200">
              <a:lnSpc>
                <a:spcPct val="90000"/>
              </a:lnSpc>
              <a:spcBef>
                <a:spcPts val="200"/>
              </a:spcBef>
              <a:buClr>
                <a:schemeClr val="hlink"/>
              </a:buClr>
              <a:buFont typeface="Wingdings" pitchFamily="2" charset="2"/>
              <a:buChar char="§"/>
            </a:pPr>
            <a:r>
              <a:rPr lang="de-DE" altLang="de-DE" sz="1100" b="0" dirty="0"/>
              <a:t>Veröffentlichung des Regional </a:t>
            </a:r>
            <a:r>
              <a:rPr lang="de-DE" altLang="de-DE" sz="1100" b="0" dirty="0" err="1"/>
              <a:t>Competitiveness</a:t>
            </a:r>
            <a:r>
              <a:rPr lang="de-DE" altLang="de-DE" sz="1100" b="0" dirty="0"/>
              <a:t> Index 2010, 2013, 2016, 2019 und 2022 (neu)</a:t>
            </a:r>
          </a:p>
          <a:p>
            <a:pPr marL="168275" lvl="1" indent="-166688" defTabSz="330200">
              <a:lnSpc>
                <a:spcPct val="90000"/>
              </a:lnSpc>
              <a:spcBef>
                <a:spcPts val="200"/>
              </a:spcBef>
              <a:buClr>
                <a:schemeClr val="hlink"/>
              </a:buClr>
              <a:buFont typeface="Wingdings" pitchFamily="2" charset="2"/>
              <a:buChar char="§"/>
            </a:pPr>
            <a:r>
              <a:rPr lang="de-DE" altLang="de-DE" sz="1100" b="0" dirty="0" err="1"/>
              <a:t>Cohesion</a:t>
            </a:r>
            <a:r>
              <a:rPr lang="de-DE" altLang="de-DE" sz="1100" b="0" dirty="0"/>
              <a:t> Reports</a:t>
            </a:r>
          </a:p>
          <a:p>
            <a:pPr marL="168275" lvl="1" indent="-166688" defTabSz="330200">
              <a:lnSpc>
                <a:spcPct val="90000"/>
              </a:lnSpc>
              <a:spcBef>
                <a:spcPts val="200"/>
              </a:spcBef>
              <a:buClr>
                <a:schemeClr val="hlink"/>
              </a:buClr>
              <a:buFont typeface="Wingdings" pitchFamily="2" charset="2"/>
              <a:buChar char="§"/>
            </a:pPr>
            <a:r>
              <a:rPr lang="de-DE" altLang="de-DE" sz="1100" b="0" dirty="0" err="1"/>
              <a:t>Social</a:t>
            </a:r>
            <a:r>
              <a:rPr lang="de-DE" altLang="de-DE" sz="1100" b="0" dirty="0"/>
              <a:t> Progress Index</a:t>
            </a:r>
          </a:p>
        </p:txBody>
      </p:sp>
      <p:sp>
        <p:nvSpPr>
          <p:cNvPr id="29" name="Text 13"/>
          <p:cNvSpPr>
            <a:spLocks noChangeArrowheads="1"/>
          </p:cNvSpPr>
          <p:nvPr/>
        </p:nvSpPr>
        <p:spPr bwMode="auto">
          <a:xfrm>
            <a:off x="6296792" y="4792405"/>
            <a:ext cx="2200341" cy="1321387"/>
          </a:xfrm>
          <a:prstGeom prst="rect">
            <a:avLst/>
          </a:prstGeom>
          <a:noFill/>
          <a:ln w="6350">
            <a:noFill/>
            <a:miter lim="800000"/>
            <a:headEnd/>
            <a:tailEnd/>
          </a:ln>
        </p:spPr>
        <p:txBody>
          <a:bodyPr wrap="square" lIns="0" tIns="0" rIns="0" bIns="0">
            <a:spAutoFit/>
          </a:bodyPr>
          <a:lstStyle/>
          <a:p>
            <a:pPr defTabSz="330200">
              <a:lnSpc>
                <a:spcPct val="90000"/>
              </a:lnSpc>
              <a:spcBef>
                <a:spcPts val="200"/>
              </a:spcBef>
            </a:pPr>
            <a:r>
              <a:rPr lang="de-DE" altLang="de-DE" sz="1100" b="0" i="1" dirty="0" err="1"/>
              <a:t>Economic</a:t>
            </a:r>
            <a:r>
              <a:rPr lang="de-DE" altLang="de-DE" sz="1100" b="0" i="1" dirty="0"/>
              <a:t> Analyst at European </a:t>
            </a:r>
            <a:r>
              <a:rPr lang="de-DE" altLang="de-DE" sz="1100" b="0" i="1" dirty="0" err="1"/>
              <a:t>Commission</a:t>
            </a:r>
            <a:r>
              <a:rPr lang="de-DE" altLang="de-DE" sz="1100" b="0" i="1" dirty="0"/>
              <a:t>, DG </a:t>
            </a:r>
            <a:r>
              <a:rPr lang="de-DE" altLang="de-DE" sz="1100" b="0" i="1" dirty="0" err="1"/>
              <a:t>for</a:t>
            </a:r>
            <a:r>
              <a:rPr lang="de-DE" altLang="de-DE" sz="1100" b="0" i="1" dirty="0"/>
              <a:t> Regional and Urban Policy, Policy Development and </a:t>
            </a:r>
            <a:r>
              <a:rPr lang="de-DE" altLang="de-DE" sz="1100" b="0" i="1" dirty="0" err="1"/>
              <a:t>Economic</a:t>
            </a:r>
            <a:r>
              <a:rPr lang="de-DE" altLang="de-DE" sz="1100" b="0" i="1" dirty="0"/>
              <a:t> Analysis Unit</a:t>
            </a:r>
            <a:endParaRPr lang="de-DE" altLang="de-DE" sz="1100" dirty="0"/>
          </a:p>
          <a:p>
            <a:pPr defTabSz="330200">
              <a:lnSpc>
                <a:spcPct val="90000"/>
              </a:lnSpc>
              <a:spcBef>
                <a:spcPts val="600"/>
              </a:spcBef>
            </a:pPr>
            <a:r>
              <a:rPr lang="de-DE" altLang="de-DE" sz="1100" dirty="0"/>
              <a:t>Relevantes Projekt:</a:t>
            </a:r>
          </a:p>
          <a:p>
            <a:pPr marL="168275" lvl="1" indent="-166688" defTabSz="330200">
              <a:lnSpc>
                <a:spcPct val="90000"/>
              </a:lnSpc>
              <a:spcBef>
                <a:spcPts val="200"/>
              </a:spcBef>
              <a:buClr>
                <a:schemeClr val="hlink"/>
              </a:buClr>
              <a:buFont typeface="Wingdings" pitchFamily="2" charset="2"/>
              <a:buChar char="§"/>
            </a:pPr>
            <a:r>
              <a:rPr lang="de-DE" altLang="de-DE" sz="1100" b="0" dirty="0"/>
              <a:t>Veröffentlichung des Regional </a:t>
            </a:r>
            <a:r>
              <a:rPr lang="de-DE" altLang="de-DE" sz="1100" b="0" dirty="0" err="1"/>
              <a:t>Competitiveness</a:t>
            </a:r>
            <a:r>
              <a:rPr lang="de-DE" altLang="de-DE" sz="1100" b="0" dirty="0"/>
              <a:t> Index 2022 (neu)</a:t>
            </a:r>
          </a:p>
        </p:txBody>
      </p:sp>
      <p:pic>
        <p:nvPicPr>
          <p:cNvPr id="3" name="Bild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32252" y="2338208"/>
            <a:ext cx="582760" cy="403834"/>
          </a:xfrm>
          <a:prstGeom prst="rect">
            <a:avLst/>
          </a:prstGeom>
        </p:spPr>
      </p:pic>
      <p:pic>
        <p:nvPicPr>
          <p:cNvPr id="6" name="Bild 5"/>
          <p:cNvPicPr>
            <a:picLocks noChangeAspect="1"/>
          </p:cNvPicPr>
          <p:nvPr/>
        </p:nvPicPr>
        <p:blipFill rotWithShape="1">
          <a:blip r:embed="rId8" cstate="email">
            <a:extLst>
              <a:ext uri="{28A0092B-C50C-407E-A947-70E740481C1C}">
                <a14:useLocalDpi xmlns:a14="http://schemas.microsoft.com/office/drawing/2010/main"/>
              </a:ext>
            </a:extLst>
          </a:blip>
          <a:srcRect b="-2216"/>
          <a:stretch/>
        </p:blipFill>
        <p:spPr>
          <a:xfrm>
            <a:off x="3945527" y="2474573"/>
            <a:ext cx="1940077" cy="166336"/>
          </a:xfrm>
          <a:prstGeom prst="rect">
            <a:avLst/>
          </a:prstGeom>
        </p:spPr>
      </p:pic>
      <p:sp>
        <p:nvSpPr>
          <p:cNvPr id="32" name="Rechteck 31"/>
          <p:cNvSpPr/>
          <p:nvPr/>
        </p:nvSpPr>
        <p:spPr bwMode="auto">
          <a:xfrm>
            <a:off x="565514" y="2924412"/>
            <a:ext cx="748015" cy="1019787"/>
          </a:xfrm>
          <a:prstGeom prst="rect">
            <a:avLst/>
          </a:prstGeom>
          <a:noFill/>
          <a:ln w="9525"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sp>
        <p:nvSpPr>
          <p:cNvPr id="33" name="Rechteck 32"/>
          <p:cNvSpPr/>
          <p:nvPr/>
        </p:nvSpPr>
        <p:spPr bwMode="auto">
          <a:xfrm>
            <a:off x="8568657" y="2924412"/>
            <a:ext cx="748015" cy="1019787"/>
          </a:xfrm>
          <a:prstGeom prst="rect">
            <a:avLst/>
          </a:prstGeom>
          <a:noFill/>
          <a:ln w="9525"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cxnSp>
        <p:nvCxnSpPr>
          <p:cNvPr id="8" name="Straight Connector 7"/>
          <p:cNvCxnSpPr/>
          <p:nvPr/>
        </p:nvCxnSpPr>
        <p:spPr bwMode="auto">
          <a:xfrm>
            <a:off x="6296792" y="4689729"/>
            <a:ext cx="3018220" cy="0"/>
          </a:xfrm>
          <a:prstGeom prst="line">
            <a:avLst/>
          </a:prstGeom>
          <a:solidFill>
            <a:schemeClr val="accent1"/>
          </a:solidFill>
          <a:ln w="6350" cap="flat" cmpd="sng" algn="ctr">
            <a:solidFill>
              <a:schemeClr val="accent5"/>
            </a:solidFill>
            <a:prstDash val="sysDot"/>
            <a:round/>
            <a:headEnd type="none" w="med" len="med"/>
            <a:tailEnd type="none" w="med" len="med"/>
          </a:ln>
          <a:effectLst/>
        </p:spPr>
      </p:cxnSp>
      <p:sp>
        <p:nvSpPr>
          <p:cNvPr id="31" name="Notes"/>
          <p:cNvSpPr txBox="1"/>
          <p:nvPr/>
        </p:nvSpPr>
        <p:spPr>
          <a:xfrm>
            <a:off x="566739" y="6600744"/>
            <a:ext cx="8719399" cy="276999"/>
          </a:xfrm>
          <a:prstGeom prst="rect">
            <a:avLst/>
          </a:prstGeom>
          <a:noFill/>
          <a:ln w="9525">
            <a:noFill/>
          </a:ln>
        </p:spPr>
        <p:txBody>
          <a:bodyPr vert="horz" wrap="square" lIns="0" tIns="0" rIns="0" bIns="0" rtlCol="0" anchor="b" anchorCtr="0">
            <a:spAutoFit/>
          </a:bodyPr>
          <a:lstStyle/>
          <a:p>
            <a:pPr>
              <a:lnSpc>
                <a:spcPct val="90000"/>
              </a:lnSpc>
              <a:buSzPct val="100000"/>
            </a:pPr>
            <a:r>
              <a:rPr lang="de-DE" sz="1000" b="0" dirty="0">
                <a:solidFill>
                  <a:srgbClr val="000000"/>
                </a:solidFill>
                <a:latin typeface="+mn-lt"/>
                <a:sym typeface="+mn-lt"/>
              </a:rPr>
              <a:t>Studienautoren von </a:t>
            </a:r>
            <a:r>
              <a:rPr lang="de-DE" sz="1000" b="0" dirty="0" err="1">
                <a:solidFill>
                  <a:srgbClr val="000000"/>
                </a:solidFill>
                <a:latin typeface="+mn-lt"/>
                <a:sym typeface="+mn-lt"/>
              </a:rPr>
              <a:t>hoeffingersolutions</a:t>
            </a:r>
            <a:r>
              <a:rPr lang="de-DE" sz="1000" b="0" dirty="0">
                <a:solidFill>
                  <a:srgbClr val="000000"/>
                </a:solidFill>
                <a:latin typeface="+mn-lt"/>
                <a:sym typeface="+mn-lt"/>
              </a:rPr>
              <a:t>: Stefan HÖFFINGER (Leitung), Tabea Wieckhorst in Zusammenarbeit mit der Europäischen Kommission </a:t>
            </a:r>
            <a:br>
              <a:rPr lang="de-DE" sz="1000" b="0" dirty="0">
                <a:solidFill>
                  <a:srgbClr val="000000"/>
                </a:solidFill>
                <a:latin typeface="+mn-lt"/>
                <a:sym typeface="+mn-lt"/>
              </a:rPr>
            </a:br>
            <a:r>
              <a:rPr lang="de-DE" sz="1000" b="0" dirty="0">
                <a:solidFill>
                  <a:srgbClr val="000000"/>
                </a:solidFill>
                <a:latin typeface="+mn-lt"/>
                <a:sym typeface="+mn-lt"/>
              </a:rPr>
              <a:t>(Lewis DIJKSTRA; Laura DE DOMINICIS)</a:t>
            </a:r>
          </a:p>
        </p:txBody>
      </p:sp>
      <p:sp>
        <p:nvSpPr>
          <p:cNvPr id="34" name="Subtitle"/>
          <p:cNvSpPr txBox="1">
            <a:spLocks/>
          </p:cNvSpPr>
          <p:nvPr/>
        </p:nvSpPr>
        <p:spPr>
          <a:xfrm>
            <a:off x="566740" y="1870075"/>
            <a:ext cx="8761410" cy="235449"/>
          </a:xfrm>
          <a:prstGeom prst="rect">
            <a:avLst/>
          </a:prstGeom>
          <a:noFill/>
          <a:ln w="9525">
            <a:noFill/>
          </a:ln>
        </p:spPr>
        <p:txBody>
          <a:bodyPr vert="horz" wrap="square" lIns="0" tIns="0" rIns="0" bIns="0" rtlCol="0">
            <a:spAutoFit/>
          </a:bodyPr>
          <a:lstStyle/>
          <a:p>
            <a:pPr>
              <a:lnSpc>
                <a:spcPct val="90000"/>
              </a:lnSpc>
              <a:buClr>
                <a:srgbClr val="000000"/>
              </a:buClr>
              <a:buSzPct val="100000"/>
            </a:pPr>
            <a:r>
              <a:rPr lang="de-DE" sz="1700" b="0">
                <a:solidFill>
                  <a:schemeClr val="tx1"/>
                </a:solidFill>
                <a:latin typeface="+mn-lt"/>
                <a:sym typeface="+mn-lt"/>
              </a:rPr>
              <a:t>Kontext: Zur Wettbewerbsfähigkeit europäischer Regionen</a:t>
            </a:r>
          </a:p>
        </p:txBody>
      </p:sp>
      <p:pic>
        <p:nvPicPr>
          <p:cNvPr id="7" name="Grafik 6" descr="Ein Bild, das Person, Wand, Kleidung, Frau enthält.&#10;&#10;Automatisch generierte Beschreibung">
            <a:extLst>
              <a:ext uri="{FF2B5EF4-FFF2-40B4-BE49-F238E27FC236}">
                <a16:creationId xmlns:a16="http://schemas.microsoft.com/office/drawing/2014/main" id="{84B05F73-7CEB-6E6E-BFAB-854E5645A9DA}"/>
              </a:ext>
            </a:extLst>
          </p:cNvPr>
          <p:cNvPicPr>
            <a:picLocks/>
          </p:cNvPicPr>
          <p:nvPr/>
        </p:nvPicPr>
        <p:blipFill rotWithShape="1">
          <a:blip r:embed="rId9">
            <a:extLst>
              <a:ext uri="{BEBA8EAE-BF5A-486C-A8C5-ECC9F3942E4B}">
                <a14:imgProps xmlns:a14="http://schemas.microsoft.com/office/drawing/2010/main">
                  <a14:imgLayer r:embed="rId10">
                    <a14:imgEffect>
                      <a14:brightnessContrast bright="20000"/>
                    </a14:imgEffect>
                  </a14:imgLayer>
                </a14:imgProps>
              </a:ext>
            </a:extLst>
          </a:blip>
          <a:srcRect l="19545" t="10699" r="15908" b="38269"/>
          <a:stretch/>
        </p:blipFill>
        <p:spPr>
          <a:xfrm>
            <a:off x="582933" y="4503212"/>
            <a:ext cx="730596" cy="938584"/>
          </a:xfrm>
          <a:prstGeom prst="rect">
            <a:avLst/>
          </a:prstGeom>
        </p:spPr>
      </p:pic>
      <p:pic>
        <p:nvPicPr>
          <p:cNvPr id="12" name="Grafik 11" descr="Ein Bild, das Wand, Frau, Person, Im Haus enthält.&#10;&#10;Automatisch generierte Beschreibung">
            <a:extLst>
              <a:ext uri="{FF2B5EF4-FFF2-40B4-BE49-F238E27FC236}">
                <a16:creationId xmlns:a16="http://schemas.microsoft.com/office/drawing/2014/main" id="{6C9A655B-5D1A-6EA6-3E5C-7E32155C472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421" t="7363" r="19865" b="5609"/>
          <a:stretch/>
        </p:blipFill>
        <p:spPr>
          <a:xfrm>
            <a:off x="8525528" y="4770019"/>
            <a:ext cx="848150" cy="1042173"/>
          </a:xfrm>
          <a:prstGeom prst="rect">
            <a:avLst/>
          </a:prstGeom>
        </p:spPr>
      </p:pic>
    </p:spTree>
    <p:extLst>
      <p:ext uri="{BB962C8B-B14F-4D97-AF65-F5344CB8AC3E}">
        <p14:creationId xmlns:p14="http://schemas.microsoft.com/office/powerpoint/2010/main" val="278567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e-AT" dirty="0"/>
              <a:t>Umfassendste und schlüssigste Untersuchung der Wettbewerbs-fähigkeit von 234 EU-Regionen – harter, aber fairer Vergleich</a:t>
            </a:r>
          </a:p>
        </p:txBody>
      </p:sp>
      <p:sp>
        <p:nvSpPr>
          <p:cNvPr id="4099" name="TextBox 97"/>
          <p:cNvSpPr txBox="1">
            <a:spLocks/>
          </p:cNvSpPr>
          <p:nvPr>
            <p:custDataLst>
              <p:tags r:id="rId1"/>
            </p:custDataLst>
          </p:nvPr>
        </p:nvSpPr>
        <p:spPr bwMode="auto">
          <a:xfrm>
            <a:off x="568325" y="1871663"/>
            <a:ext cx="8753475" cy="261937"/>
          </a:xfrm>
          <a:prstGeom prst="rect">
            <a:avLst/>
          </a:prstGeom>
          <a:noFill/>
          <a:ln w="9525">
            <a:noFill/>
            <a:miter lim="800000"/>
            <a:headEnd/>
            <a:tailEnd/>
          </a:ln>
        </p:spPr>
        <p:txBody>
          <a:bodyPr lIns="0" tIns="0" rIns="0" bIns="0">
            <a:spAutoFit/>
          </a:bodyPr>
          <a:lstStyle/>
          <a:p>
            <a:r>
              <a:rPr lang="de-AT" sz="1700" b="0" dirty="0"/>
              <a:t>Regional </a:t>
            </a:r>
            <a:r>
              <a:rPr lang="de-AT" sz="1700" b="0" dirty="0" err="1"/>
              <a:t>Competiveness</a:t>
            </a:r>
            <a:r>
              <a:rPr lang="de-AT" sz="1700" b="0" dirty="0"/>
              <a:t> Index (RCI) der Europäischen Kommission: Überblick</a:t>
            </a:r>
            <a:endParaRPr lang="de-DE" sz="1700" b="0" dirty="0"/>
          </a:p>
        </p:txBody>
      </p:sp>
      <p:sp>
        <p:nvSpPr>
          <p:cNvPr id="4100" name="Text 13"/>
          <p:cNvSpPr>
            <a:spLocks noChangeArrowheads="1"/>
          </p:cNvSpPr>
          <p:nvPr/>
        </p:nvSpPr>
        <p:spPr bwMode="auto">
          <a:xfrm>
            <a:off x="553675" y="2214215"/>
            <a:ext cx="8785587" cy="1340161"/>
          </a:xfrm>
          <a:prstGeom prst="rect">
            <a:avLst/>
          </a:prstGeom>
          <a:noFill/>
          <a:ln w="6350">
            <a:noFill/>
            <a:miter lim="800000"/>
            <a:headEnd/>
            <a:tailEnd/>
          </a:ln>
        </p:spPr>
        <p:txBody>
          <a:bodyPr wrap="square" lIns="0" tIns="108000" rIns="0" bIns="0">
            <a:spAutoFit/>
          </a:bodyPr>
          <a:lstStyle/>
          <a:p>
            <a:pPr defTabSz="330200">
              <a:spcBef>
                <a:spcPts val="30"/>
              </a:spcBef>
              <a:buClr>
                <a:srgbClr val="000000"/>
              </a:buClr>
              <a:buSzPct val="100000"/>
              <a:tabLst>
                <a:tab pos="3233738" algn="l"/>
              </a:tabLst>
            </a:pPr>
            <a:r>
              <a:rPr lang="de-DE" altLang="de-DE" sz="1500" dirty="0">
                <a:solidFill>
                  <a:schemeClr val="bg2"/>
                </a:solidFill>
              </a:rPr>
              <a:t>234 europäische Regionen untersucht – nach 2010, 2013, 2016, 2019 im März 2023 fünfte Edition</a:t>
            </a:r>
          </a:p>
          <a:p>
            <a:pPr marL="139607" lvl="1" indent="-138393" defTabSz="330200">
              <a:spcBef>
                <a:spcPts val="0"/>
              </a:spcBef>
              <a:buClr>
                <a:srgbClr val="96989B"/>
              </a:buClr>
              <a:buSzPct val="100000"/>
              <a:buFont typeface="Wingdings"/>
              <a:buChar char="§"/>
            </a:pPr>
            <a:r>
              <a:rPr lang="de-DE" altLang="de-DE" b="0" dirty="0"/>
              <a:t>EUROSTAT NUTS2</a:t>
            </a:r>
            <a:r>
              <a:rPr lang="de-DE" sz="1200" baseline="30000" dirty="0"/>
              <a:t>1)</a:t>
            </a:r>
            <a:r>
              <a:rPr lang="de-DE" altLang="de-DE" b="0" dirty="0"/>
              <a:t> (etablierte Gliederungsstruktur europäischer Regionen) als Basis bzw. weiter entwickelt: In Deutschland tlw. kleinere Bundesländer (</a:t>
            </a:r>
            <a:r>
              <a:rPr lang="de-DE" altLang="de-DE" b="0" i="1" dirty="0"/>
              <a:t>Hamburg</a:t>
            </a:r>
            <a:r>
              <a:rPr lang="de-DE" altLang="de-DE" b="0" dirty="0"/>
              <a:t>), Teilregionen von Bundesländern (z.B. </a:t>
            </a:r>
            <a:r>
              <a:rPr lang="de-DE" altLang="de-DE" b="0" i="1" dirty="0"/>
              <a:t>Oberbayern</a:t>
            </a:r>
            <a:r>
              <a:rPr lang="de-DE" altLang="de-DE" b="0" dirty="0"/>
              <a:t> im Freistaat Bayern) bzw. zusammengefasst (</a:t>
            </a:r>
            <a:r>
              <a:rPr lang="de-DE" altLang="de-DE" b="0" i="1" dirty="0"/>
              <a:t>Berlin/Brandenburg</a:t>
            </a:r>
            <a:r>
              <a:rPr lang="de-DE" altLang="de-DE" b="0" dirty="0"/>
              <a:t>), in Österreich sieben Flächenbundesländer plus </a:t>
            </a:r>
            <a:r>
              <a:rPr lang="de-DE" altLang="de-DE" b="0" i="1" dirty="0"/>
              <a:t>Niederösterreich/Wien</a:t>
            </a:r>
            <a:r>
              <a:rPr lang="de-DE" altLang="de-DE" b="0" dirty="0"/>
              <a:t> (</a:t>
            </a:r>
            <a:r>
              <a:rPr lang="de-DE" altLang="de-DE" b="0" i="1" dirty="0"/>
              <a:t>Vienna &amp; </a:t>
            </a:r>
            <a:r>
              <a:rPr lang="de-DE" altLang="de-DE" b="0" i="1" dirty="0" err="1"/>
              <a:t>Commuting</a:t>
            </a:r>
            <a:r>
              <a:rPr lang="de-DE" altLang="de-DE" b="0" i="1" dirty="0"/>
              <a:t> Areas</a:t>
            </a:r>
            <a:r>
              <a:rPr lang="de-DE" altLang="de-DE" b="0" dirty="0"/>
              <a:t>) </a:t>
            </a:r>
          </a:p>
          <a:p>
            <a:pPr marL="139607" lvl="1" indent="-138393" defTabSz="330200">
              <a:spcBef>
                <a:spcPts val="0"/>
              </a:spcBef>
              <a:buClr>
                <a:srgbClr val="96989B"/>
              </a:buClr>
              <a:buSzPct val="100000"/>
              <a:buFont typeface="Wingdings"/>
              <a:buChar char="§"/>
            </a:pPr>
            <a:r>
              <a:rPr lang="de-DE" altLang="de-DE" b="0" dirty="0"/>
              <a:t>Einheitliche Bewertung der Regionen – Gleichheitsprinzip (z.B. egal, ob Insel-, Küsten- oder Binnenlage)</a:t>
            </a:r>
          </a:p>
        </p:txBody>
      </p:sp>
      <p:sp>
        <p:nvSpPr>
          <p:cNvPr id="4101" name="Freeform 9"/>
          <p:cNvSpPr>
            <a:spLocks/>
          </p:cNvSpPr>
          <p:nvPr/>
        </p:nvSpPr>
        <p:spPr bwMode="auto">
          <a:xfrm>
            <a:off x="568325" y="2281238"/>
            <a:ext cx="8784000" cy="1340161"/>
          </a:xfrm>
          <a:custGeom>
            <a:avLst/>
            <a:gdLst>
              <a:gd name="T0" fmla="*/ 0 w 5483"/>
              <a:gd name="T1" fmla="*/ 0 h 456"/>
              <a:gd name="T2" fmla="*/ 2147483647 w 5483"/>
              <a:gd name="T3" fmla="*/ 0 h 456"/>
              <a:gd name="T4" fmla="*/ 2147483647 w 5483"/>
              <a:gd name="T5" fmla="*/ 2147483647 h 456"/>
              <a:gd name="T6" fmla="*/ 0 60000 65536"/>
              <a:gd name="T7" fmla="*/ 0 60000 65536"/>
              <a:gd name="T8" fmla="*/ 0 60000 65536"/>
              <a:gd name="T9" fmla="*/ 0 w 5483"/>
              <a:gd name="T10" fmla="*/ 0 h 456"/>
              <a:gd name="T11" fmla="*/ 5483 w 5483"/>
              <a:gd name="T12" fmla="*/ 456 h 456"/>
            </a:gdLst>
            <a:ahLst/>
            <a:cxnLst>
              <a:cxn ang="T6">
                <a:pos x="T0" y="T1"/>
              </a:cxn>
              <a:cxn ang="T7">
                <a:pos x="T2" y="T3"/>
              </a:cxn>
              <a:cxn ang="T8">
                <a:pos x="T4" y="T5"/>
              </a:cxn>
            </a:cxnLst>
            <a:rect l="T9" t="T10" r="T11" b="T12"/>
            <a:pathLst>
              <a:path w="5483" h="456">
                <a:moveTo>
                  <a:pt x="0" y="0"/>
                </a:moveTo>
                <a:lnTo>
                  <a:pt x="5483" y="0"/>
                </a:lnTo>
                <a:lnTo>
                  <a:pt x="5483" y="456"/>
                </a:lnTo>
              </a:path>
            </a:pathLst>
          </a:custGeom>
          <a:noFill/>
          <a:ln w="9525" cap="flat" cmpd="sng">
            <a:solidFill>
              <a:schemeClr val="bg2"/>
            </a:solidFill>
            <a:prstDash val="solid"/>
            <a:round/>
            <a:headEnd type="none" w="med" len="med"/>
            <a:tailEnd type="triangle" w="med" len="lg"/>
          </a:ln>
        </p:spPr>
        <p:txBody>
          <a:bodyPr lIns="0" tIns="0" rIns="0" bIns="0" anchor="ctr"/>
          <a:lstStyle/>
          <a:p>
            <a:endParaRPr lang="de-AT"/>
          </a:p>
        </p:txBody>
      </p:sp>
      <p:sp>
        <p:nvSpPr>
          <p:cNvPr id="4102" name="Text 13"/>
          <p:cNvSpPr>
            <a:spLocks noChangeArrowheads="1"/>
          </p:cNvSpPr>
          <p:nvPr/>
        </p:nvSpPr>
        <p:spPr bwMode="auto">
          <a:xfrm>
            <a:off x="582613" y="3744836"/>
            <a:ext cx="8785587" cy="1242698"/>
          </a:xfrm>
          <a:prstGeom prst="rect">
            <a:avLst/>
          </a:prstGeom>
          <a:noFill/>
          <a:ln w="6350">
            <a:noFill/>
            <a:miter lim="800000"/>
            <a:headEnd/>
            <a:tailEnd/>
          </a:ln>
        </p:spPr>
        <p:txBody>
          <a:bodyPr wrap="square" lIns="0" tIns="108000" rIns="0" bIns="0">
            <a:spAutoFit/>
          </a:bodyPr>
          <a:lstStyle/>
          <a:p>
            <a:pPr defTabSz="330200">
              <a:spcBef>
                <a:spcPts val="30"/>
              </a:spcBef>
              <a:buClr>
                <a:srgbClr val="000000"/>
              </a:buClr>
              <a:buSzPct val="100000"/>
            </a:pPr>
            <a:r>
              <a:rPr lang="de-DE" altLang="de-DE" sz="1500" dirty="0">
                <a:solidFill>
                  <a:schemeClr val="bg2"/>
                </a:solidFill>
              </a:rPr>
              <a:t>Elf Kriterien in drei </a:t>
            </a:r>
            <a:r>
              <a:rPr lang="de-DE" altLang="de-DE" sz="1500" dirty="0" err="1">
                <a:solidFill>
                  <a:schemeClr val="bg2"/>
                </a:solidFill>
              </a:rPr>
              <a:t>Kriteriengruppen</a:t>
            </a:r>
            <a:r>
              <a:rPr lang="de-DE" altLang="de-DE" sz="1500" dirty="0">
                <a:solidFill>
                  <a:schemeClr val="bg2"/>
                </a:solidFill>
              </a:rPr>
              <a:t> – auf Basis von Relevanz und Datenverfügbarkeit</a:t>
            </a:r>
          </a:p>
          <a:p>
            <a:pPr marL="161085" lvl="1" indent="-159684" defTabSz="330200">
              <a:spcBef>
                <a:spcPts val="200"/>
              </a:spcBef>
              <a:buClr>
                <a:srgbClr val="96989B"/>
              </a:buClr>
              <a:buSzPct val="100000"/>
              <a:buFont typeface="Wingdings"/>
              <a:buChar char="§"/>
            </a:pPr>
            <a:r>
              <a:rPr lang="de-DE" altLang="de-DE" b="0" dirty="0"/>
              <a:t>Basiskriterien: Institutionen, </a:t>
            </a:r>
            <a:r>
              <a:rPr lang="de-DE" altLang="de-DE" b="0" dirty="0" err="1"/>
              <a:t>Gesamtwirtschaftl</a:t>
            </a:r>
            <a:r>
              <a:rPr lang="de-DE" altLang="de-DE" b="0" dirty="0"/>
              <a:t>. Stabilität, Infrastruktur, Gesundheit, Basisausbildung</a:t>
            </a:r>
          </a:p>
          <a:p>
            <a:pPr marL="161085" lvl="1" indent="-159684" defTabSz="330200">
              <a:spcBef>
                <a:spcPts val="200"/>
              </a:spcBef>
              <a:buClr>
                <a:srgbClr val="96989B"/>
              </a:buClr>
              <a:buSzPct val="100000"/>
              <a:buFont typeface="Wingdings"/>
              <a:buChar char="§"/>
            </a:pPr>
            <a:r>
              <a:rPr lang="de-DE" altLang="de-DE" b="0" dirty="0"/>
              <a:t>Effizienz: Höhere Bildung und lebenslanges Lernen, Arbeitsmarkteffizienz, Marktgröße</a:t>
            </a:r>
          </a:p>
          <a:p>
            <a:pPr marL="161085" lvl="1" indent="-159684" defTabSz="330200">
              <a:spcBef>
                <a:spcPts val="200"/>
              </a:spcBef>
              <a:buClr>
                <a:srgbClr val="96989B"/>
              </a:buClr>
              <a:buSzPct val="100000"/>
              <a:buFont typeface="Wingdings"/>
              <a:buChar char="§"/>
            </a:pPr>
            <a:r>
              <a:rPr lang="de-DE" altLang="de-DE" b="0" dirty="0"/>
              <a:t>Innovation: Technologische Bereitschaft, Entwicklungsstand d. Wirtschaft, Innovation</a:t>
            </a:r>
          </a:p>
          <a:p>
            <a:pPr marL="161085" lvl="1" indent="-159684" defTabSz="330200">
              <a:spcBef>
                <a:spcPts val="200"/>
              </a:spcBef>
              <a:buClr>
                <a:srgbClr val="96989B"/>
              </a:buClr>
              <a:buSzPct val="100000"/>
              <a:buFont typeface="Wingdings"/>
              <a:buChar char="§"/>
            </a:pPr>
            <a:r>
              <a:rPr lang="de-DE" altLang="de-DE" b="0" dirty="0"/>
              <a:t>Bewertung nach Datenverfügbarkeit (Schwerpunkt EUROSTAT) möglichst auf regionaler Ebene</a:t>
            </a:r>
          </a:p>
        </p:txBody>
      </p:sp>
      <p:sp>
        <p:nvSpPr>
          <p:cNvPr id="4103" name="Freeform 10"/>
          <p:cNvSpPr>
            <a:spLocks/>
          </p:cNvSpPr>
          <p:nvPr/>
        </p:nvSpPr>
        <p:spPr bwMode="auto">
          <a:xfrm>
            <a:off x="568325" y="3798889"/>
            <a:ext cx="8784000" cy="1225336"/>
          </a:xfrm>
          <a:custGeom>
            <a:avLst/>
            <a:gdLst>
              <a:gd name="T0" fmla="*/ 0 w 5483"/>
              <a:gd name="T1" fmla="*/ 0 h 456"/>
              <a:gd name="T2" fmla="*/ 2147483647 w 5483"/>
              <a:gd name="T3" fmla="*/ 0 h 456"/>
              <a:gd name="T4" fmla="*/ 2147483647 w 5483"/>
              <a:gd name="T5" fmla="*/ 2147483647 h 456"/>
              <a:gd name="T6" fmla="*/ 0 60000 65536"/>
              <a:gd name="T7" fmla="*/ 0 60000 65536"/>
              <a:gd name="T8" fmla="*/ 0 60000 65536"/>
              <a:gd name="T9" fmla="*/ 0 w 5483"/>
              <a:gd name="T10" fmla="*/ 0 h 456"/>
              <a:gd name="T11" fmla="*/ 5483 w 5483"/>
              <a:gd name="T12" fmla="*/ 456 h 456"/>
            </a:gdLst>
            <a:ahLst/>
            <a:cxnLst>
              <a:cxn ang="T6">
                <a:pos x="T0" y="T1"/>
              </a:cxn>
              <a:cxn ang="T7">
                <a:pos x="T2" y="T3"/>
              </a:cxn>
              <a:cxn ang="T8">
                <a:pos x="T4" y="T5"/>
              </a:cxn>
            </a:cxnLst>
            <a:rect l="T9" t="T10" r="T11" b="T12"/>
            <a:pathLst>
              <a:path w="5483" h="456">
                <a:moveTo>
                  <a:pt x="0" y="0"/>
                </a:moveTo>
                <a:lnTo>
                  <a:pt x="5483" y="0"/>
                </a:lnTo>
                <a:lnTo>
                  <a:pt x="5483" y="456"/>
                </a:lnTo>
              </a:path>
            </a:pathLst>
          </a:custGeom>
          <a:noFill/>
          <a:ln w="9525" cap="flat" cmpd="sng">
            <a:solidFill>
              <a:schemeClr val="bg2"/>
            </a:solidFill>
            <a:prstDash val="solid"/>
            <a:round/>
            <a:headEnd type="none" w="med" len="med"/>
            <a:tailEnd type="triangle" w="med" len="lg"/>
          </a:ln>
        </p:spPr>
        <p:txBody>
          <a:bodyPr lIns="0" tIns="0" rIns="0" bIns="0" anchor="ctr"/>
          <a:lstStyle/>
          <a:p>
            <a:endParaRPr lang="de-AT"/>
          </a:p>
        </p:txBody>
      </p:sp>
      <p:sp>
        <p:nvSpPr>
          <p:cNvPr id="4104" name="Text 13"/>
          <p:cNvSpPr>
            <a:spLocks noChangeArrowheads="1"/>
          </p:cNvSpPr>
          <p:nvPr/>
        </p:nvSpPr>
        <p:spPr bwMode="auto">
          <a:xfrm>
            <a:off x="582613" y="5131769"/>
            <a:ext cx="8785587" cy="1340161"/>
          </a:xfrm>
          <a:prstGeom prst="rect">
            <a:avLst/>
          </a:prstGeom>
          <a:noFill/>
          <a:ln w="6350">
            <a:noFill/>
            <a:miter lim="800000"/>
            <a:headEnd/>
            <a:tailEnd/>
          </a:ln>
        </p:spPr>
        <p:txBody>
          <a:bodyPr wrap="square" lIns="0" tIns="108000" rIns="0" bIns="0">
            <a:spAutoFit/>
          </a:bodyPr>
          <a:lstStyle/>
          <a:p>
            <a:pPr defTabSz="330200">
              <a:spcBef>
                <a:spcPts val="30"/>
              </a:spcBef>
              <a:buClr>
                <a:srgbClr val="000000"/>
              </a:buClr>
              <a:buSzPct val="100000"/>
            </a:pPr>
            <a:r>
              <a:rPr lang="de-DE" altLang="de-DE" sz="1500" dirty="0">
                <a:solidFill>
                  <a:schemeClr val="bg2"/>
                </a:solidFill>
              </a:rPr>
              <a:t>Solide, faire Bewertung – Ausprägung der Werte je Region in allen Kriterien erfasst</a:t>
            </a:r>
            <a:endParaRPr lang="de-DE" altLang="de-DE" sz="1500" dirty="0"/>
          </a:p>
          <a:p>
            <a:pPr marL="139607" lvl="1" indent="-138393" defTabSz="330200">
              <a:spcBef>
                <a:spcPts val="0"/>
              </a:spcBef>
              <a:buClr>
                <a:srgbClr val="96989B"/>
              </a:buClr>
              <a:buSzPct val="100000"/>
              <a:buFont typeface="Wingdings"/>
              <a:buChar char="§"/>
            </a:pPr>
            <a:r>
              <a:rPr lang="de-DE" altLang="de-DE" b="0" dirty="0"/>
              <a:t>Standardisierte / transformierte Bewertung anhand der Kriterien führt zu einem Regionen-Ranking von Platz 1-234</a:t>
            </a:r>
          </a:p>
          <a:p>
            <a:pPr marL="139607" lvl="1" indent="-138393" defTabSz="330200">
              <a:spcBef>
                <a:spcPts val="0"/>
              </a:spcBef>
              <a:buClr>
                <a:srgbClr val="96989B"/>
              </a:buClr>
              <a:buSzPct val="100000"/>
              <a:buFont typeface="Wingdings"/>
              <a:buChar char="§"/>
            </a:pPr>
            <a:r>
              <a:rPr lang="de-DE" altLang="de-DE" b="0" dirty="0"/>
              <a:t>Gewichtung und Transformation aller Daten im Verhältnis zum EU-27 Durchschnittswert 100 (%) des Indexes – Europäische Kommission fasst die 234 Regionen nach dem Entwicklungsstand in drei verschiedene Gruppen zusammen</a:t>
            </a:r>
          </a:p>
          <a:p>
            <a:pPr marL="139607" lvl="1" indent="-138393" defTabSz="330200">
              <a:spcBef>
                <a:spcPts val="0"/>
              </a:spcBef>
              <a:buClr>
                <a:srgbClr val="96989B"/>
              </a:buClr>
              <a:buSzPct val="100000"/>
              <a:buFont typeface="Wingdings"/>
              <a:buChar char="§"/>
            </a:pPr>
            <a:r>
              <a:rPr lang="de-DE" altLang="de-DE" b="0" dirty="0"/>
              <a:t>Effizienz trägt mit 50% Gewichtung so viel zur Bewertung bei wie die Basis- und Innovationskriterien gemeinsam</a:t>
            </a:r>
          </a:p>
        </p:txBody>
      </p:sp>
      <p:sp>
        <p:nvSpPr>
          <p:cNvPr id="4105" name="Freeform 11"/>
          <p:cNvSpPr>
            <a:spLocks/>
          </p:cNvSpPr>
          <p:nvPr/>
        </p:nvSpPr>
        <p:spPr bwMode="auto">
          <a:xfrm>
            <a:off x="582613" y="5192757"/>
            <a:ext cx="8784000" cy="1140106"/>
          </a:xfrm>
          <a:custGeom>
            <a:avLst/>
            <a:gdLst>
              <a:gd name="T0" fmla="*/ 0 w 5483"/>
              <a:gd name="T1" fmla="*/ 0 h 456"/>
              <a:gd name="T2" fmla="*/ 2147483647 w 5483"/>
              <a:gd name="T3" fmla="*/ 0 h 456"/>
              <a:gd name="T4" fmla="*/ 2147483647 w 5483"/>
              <a:gd name="T5" fmla="*/ 2147483647 h 456"/>
              <a:gd name="T6" fmla="*/ 0 60000 65536"/>
              <a:gd name="T7" fmla="*/ 0 60000 65536"/>
              <a:gd name="T8" fmla="*/ 0 60000 65536"/>
              <a:gd name="T9" fmla="*/ 0 w 5483"/>
              <a:gd name="T10" fmla="*/ 0 h 456"/>
              <a:gd name="T11" fmla="*/ 5483 w 5483"/>
              <a:gd name="T12" fmla="*/ 456 h 456"/>
            </a:gdLst>
            <a:ahLst/>
            <a:cxnLst>
              <a:cxn ang="T6">
                <a:pos x="T0" y="T1"/>
              </a:cxn>
              <a:cxn ang="T7">
                <a:pos x="T2" y="T3"/>
              </a:cxn>
              <a:cxn ang="T8">
                <a:pos x="T4" y="T5"/>
              </a:cxn>
            </a:cxnLst>
            <a:rect l="T9" t="T10" r="T11" b="T12"/>
            <a:pathLst>
              <a:path w="5483" h="456">
                <a:moveTo>
                  <a:pt x="0" y="0"/>
                </a:moveTo>
                <a:lnTo>
                  <a:pt x="5483" y="0"/>
                </a:lnTo>
                <a:lnTo>
                  <a:pt x="5483" y="456"/>
                </a:lnTo>
              </a:path>
            </a:pathLst>
          </a:custGeom>
          <a:noFill/>
          <a:ln w="9525" cap="flat" cmpd="sng">
            <a:solidFill>
              <a:schemeClr val="bg2"/>
            </a:solidFill>
            <a:prstDash val="solid"/>
            <a:round/>
            <a:headEnd type="none" w="med" len="med"/>
            <a:tailEnd type="triangle" w="med" len="lg"/>
          </a:ln>
        </p:spPr>
        <p:txBody>
          <a:bodyPr lIns="0" tIns="0" rIns="0" bIns="0" anchor="ctr"/>
          <a:lstStyle/>
          <a:p>
            <a:endParaRPr lang="de-AT"/>
          </a:p>
        </p:txBody>
      </p:sp>
      <p:sp>
        <p:nvSpPr>
          <p:cNvPr id="4106" name="TextBox 16"/>
          <p:cNvSpPr txBox="1">
            <a:spLocks noChangeArrowheads="1"/>
          </p:cNvSpPr>
          <p:nvPr/>
        </p:nvSpPr>
        <p:spPr bwMode="auto">
          <a:xfrm>
            <a:off x="568325" y="6708389"/>
            <a:ext cx="6188075" cy="138499"/>
          </a:xfrm>
          <a:prstGeom prst="rect">
            <a:avLst/>
          </a:prstGeom>
          <a:noFill/>
          <a:ln w="9525">
            <a:noFill/>
            <a:miter lim="800000"/>
            <a:headEnd/>
            <a:tailEnd/>
          </a:ln>
        </p:spPr>
        <p:txBody>
          <a:bodyPr wrap="square" lIns="0" tIns="0" rIns="0" bIns="0" anchor="b">
            <a:spAutoFit/>
          </a:bodyPr>
          <a:lstStyle/>
          <a:p>
            <a:pPr marL="460375" indent="-460375"/>
            <a:r>
              <a:rPr lang="en-US" sz="900" b="0" dirty="0"/>
              <a:t>Quelle: </a:t>
            </a:r>
            <a:r>
              <a:rPr lang="de-DE" sz="900" b="0" dirty="0"/>
              <a:t>Europäische Kommission: Regional </a:t>
            </a:r>
            <a:r>
              <a:rPr lang="de-DE" sz="900" b="0" dirty="0" err="1"/>
              <a:t>Competitiveness</a:t>
            </a:r>
            <a:r>
              <a:rPr lang="de-DE" sz="900" b="0" dirty="0"/>
              <a:t> Index 2022, </a:t>
            </a:r>
            <a:r>
              <a:rPr lang="de-DE" sz="900" b="0" dirty="0" err="1"/>
              <a:t>hoeffingersolutions</a:t>
            </a:r>
            <a:endParaRPr lang="en-US" sz="900" b="0" dirty="0"/>
          </a:p>
        </p:txBody>
      </p:sp>
      <p:sp>
        <p:nvSpPr>
          <p:cNvPr id="3" name="Textfeld 2">
            <a:extLst>
              <a:ext uri="{FF2B5EF4-FFF2-40B4-BE49-F238E27FC236}">
                <a16:creationId xmlns:a16="http://schemas.microsoft.com/office/drawing/2014/main" id="{E1DD3408-DB30-9F3A-8E2C-4611593B2F92}"/>
              </a:ext>
            </a:extLst>
          </p:cNvPr>
          <p:cNvSpPr txBox="1"/>
          <p:nvPr/>
        </p:nvSpPr>
        <p:spPr>
          <a:xfrm>
            <a:off x="450532" y="6512023"/>
            <a:ext cx="9089708" cy="230832"/>
          </a:xfrm>
          <a:prstGeom prst="rect">
            <a:avLst/>
          </a:prstGeom>
          <a:noFill/>
        </p:spPr>
        <p:txBody>
          <a:bodyPr wrap="square" rtlCol="0">
            <a:spAutoFit/>
          </a:bodyPr>
          <a:lstStyle/>
          <a:p>
            <a:r>
              <a:rPr lang="de-DE" sz="900" b="0" dirty="0"/>
              <a:t>(1) Signifikante Veränderung der Klassifikation im Vgl. zur verwendeten NUTS2 Klassifikation beim Index 2019: </a:t>
            </a:r>
            <a:r>
              <a:rPr lang="de-DE" sz="900" b="0" dirty="0" err="1"/>
              <a:t>Kroation</a:t>
            </a:r>
            <a:r>
              <a:rPr lang="de-DE" sz="900" b="0" dirty="0"/>
              <a:t> hatte früher zwei und hat nun vier NUTS2-Regionen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C80ACD05-6EC9-CE42-467E-372E87F8F5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3" imgH="273" progId="TCLayout.ActiveDocument.1">
                  <p:embed/>
                </p:oleObj>
              </mc:Choice>
              <mc:Fallback>
                <p:oleObj name="think-cell Slide" r:id="rId6" imgW="273" imgH="273" progId="TCLayout.ActiveDocument.1">
                  <p:embed/>
                  <p:pic>
                    <p:nvPicPr>
                      <p:cNvPr id="14" name="Object 13" hidden="1">
                        <a:extLst>
                          <a:ext uri="{FF2B5EF4-FFF2-40B4-BE49-F238E27FC236}">
                            <a16:creationId xmlns:a16="http://schemas.microsoft.com/office/drawing/2014/main" id="{C80ACD05-6EC9-CE42-467E-372E87F8F52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4EA04F92-C23C-7F49-E8C2-AFA189CC0F40}"/>
              </a:ext>
            </a:extLst>
          </p:cNvPr>
          <p:cNvPicPr>
            <a:picLocks/>
          </p:cNvPicPr>
          <p:nvPr/>
        </p:nvPicPr>
        <p:blipFill rotWithShape="1">
          <a:blip r:embed="rId8"/>
          <a:srcRect t="2877" b="1327"/>
          <a:stretch/>
        </p:blipFill>
        <p:spPr>
          <a:xfrm>
            <a:off x="5139742" y="2509841"/>
            <a:ext cx="4192006" cy="4152712"/>
          </a:xfrm>
          <a:prstGeom prst="rect">
            <a:avLst/>
          </a:prstGeom>
          <a:ln w="6350" cmpd="sng">
            <a:solidFill>
              <a:schemeClr val="accent6"/>
            </a:solidFill>
          </a:ln>
        </p:spPr>
      </p:pic>
      <p:sp>
        <p:nvSpPr>
          <p:cNvPr id="4098" name="Titel 1"/>
          <p:cNvSpPr>
            <a:spLocks noGrp="1"/>
          </p:cNvSpPr>
          <p:nvPr>
            <p:ph type="title"/>
          </p:nvPr>
        </p:nvSpPr>
        <p:spPr>
          <a:xfrm>
            <a:off x="566737" y="1000125"/>
            <a:ext cx="9254382" cy="661988"/>
          </a:xfrm>
        </p:spPr>
        <p:txBody>
          <a:bodyPr vert="horz"/>
          <a:lstStyle/>
          <a:p>
            <a:r>
              <a:rPr lang="de-DE" dirty="0"/>
              <a:t>Methodik (1): </a:t>
            </a:r>
            <a:r>
              <a:rPr lang="de-DE" dirty="0">
                <a:latin typeface="Arial"/>
                <a:cs typeface="Arial"/>
              </a:rPr>
              <a:t>Überprüfung der</a:t>
            </a:r>
            <a:r>
              <a:rPr lang="de-AT" dirty="0">
                <a:latin typeface="Arial"/>
                <a:cs typeface="Arial"/>
              </a:rPr>
              <a:t> </a:t>
            </a:r>
            <a:r>
              <a:rPr lang="de-AT" sz="2100" dirty="0">
                <a:latin typeface="Arial"/>
                <a:cs typeface="Arial"/>
              </a:rPr>
              <a:t>Wettbewerbsfähigkeit der </a:t>
            </a:r>
            <a:r>
              <a:rPr lang="de-AT" dirty="0">
                <a:latin typeface="Arial"/>
                <a:cs typeface="Arial"/>
              </a:rPr>
              <a:t>EU-Regionen</a:t>
            </a:r>
            <a:r>
              <a:rPr lang="de-AT" sz="2100" dirty="0">
                <a:latin typeface="Arial"/>
                <a:cs typeface="Arial"/>
              </a:rPr>
              <a:t> anhand von elf </a:t>
            </a:r>
            <a:r>
              <a:rPr lang="de-AT" dirty="0">
                <a:latin typeface="Arial"/>
                <a:cs typeface="Arial"/>
              </a:rPr>
              <a:t>Kriterien</a:t>
            </a:r>
            <a:r>
              <a:rPr lang="de-AT" sz="2100" dirty="0">
                <a:latin typeface="Arial"/>
                <a:cs typeface="Arial"/>
              </a:rPr>
              <a:t> in drei Gruppen </a:t>
            </a:r>
            <a:r>
              <a:rPr lang="de-AT" dirty="0">
                <a:latin typeface="Arial"/>
                <a:cs typeface="Arial"/>
              </a:rPr>
              <a:t>– eigene Gruppe Infrastruktur</a:t>
            </a:r>
            <a:endParaRPr lang="de-AT" sz="2100" dirty="0">
              <a:latin typeface="Arial"/>
              <a:cs typeface="Arial"/>
            </a:endParaRPr>
          </a:p>
        </p:txBody>
      </p:sp>
      <p:sp>
        <p:nvSpPr>
          <p:cNvPr id="4103" name="TextBox 97"/>
          <p:cNvSpPr txBox="1">
            <a:spLocks/>
          </p:cNvSpPr>
          <p:nvPr>
            <p:custDataLst>
              <p:tags r:id="rId2"/>
            </p:custDataLst>
          </p:nvPr>
        </p:nvSpPr>
        <p:spPr bwMode="auto">
          <a:xfrm>
            <a:off x="566738" y="1854200"/>
            <a:ext cx="8755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b="1">
                <a:solidFill>
                  <a:schemeClr val="tx1"/>
                </a:solidFill>
                <a:latin typeface="Arial" charset="0"/>
                <a:ea typeface="ＭＳ Ｐゴシック" charset="0"/>
              </a:defRPr>
            </a:lvl1pPr>
            <a:lvl2pPr marL="742950" indent="-285750" eaLnBrk="0" hangingPunct="0">
              <a:defRPr sz="1300" b="1">
                <a:solidFill>
                  <a:schemeClr val="tx1"/>
                </a:solidFill>
                <a:latin typeface="Arial" charset="0"/>
                <a:ea typeface="ＭＳ Ｐゴシック" charset="0"/>
              </a:defRPr>
            </a:lvl2pPr>
            <a:lvl3pPr marL="1143000" indent="-228600" eaLnBrk="0" hangingPunct="0">
              <a:defRPr sz="1300" b="1">
                <a:solidFill>
                  <a:schemeClr val="tx1"/>
                </a:solidFill>
                <a:latin typeface="Arial" charset="0"/>
                <a:ea typeface="ＭＳ Ｐゴシック" charset="0"/>
              </a:defRPr>
            </a:lvl3pPr>
            <a:lvl4pPr marL="1600200" indent="-228600" eaLnBrk="0" hangingPunct="0">
              <a:defRPr sz="1300" b="1">
                <a:solidFill>
                  <a:schemeClr val="tx1"/>
                </a:solidFill>
                <a:latin typeface="Arial" charset="0"/>
                <a:ea typeface="ＭＳ Ｐゴシック" charset="0"/>
              </a:defRPr>
            </a:lvl4pPr>
            <a:lvl5pPr marL="2057400" indent="-228600" eaLnBrk="0" hangingPunct="0">
              <a:defRPr sz="1300" b="1">
                <a:solidFill>
                  <a:schemeClr val="tx1"/>
                </a:solidFill>
                <a:latin typeface="Arial" charset="0"/>
                <a:ea typeface="ＭＳ Ｐゴシック" charset="0"/>
              </a:defRPr>
            </a:lvl5pPr>
            <a:lvl6pPr marL="2514600" indent="-228600" eaLnBrk="0" fontAlgn="base" hangingPunct="0">
              <a:spcBef>
                <a:spcPct val="0"/>
              </a:spcBef>
              <a:spcAft>
                <a:spcPct val="0"/>
              </a:spcAft>
              <a:defRPr sz="1300" b="1">
                <a:solidFill>
                  <a:schemeClr val="tx1"/>
                </a:solidFill>
                <a:latin typeface="Arial" charset="0"/>
                <a:ea typeface="ＭＳ Ｐゴシック" charset="0"/>
              </a:defRPr>
            </a:lvl6pPr>
            <a:lvl7pPr marL="2971800" indent="-228600" eaLnBrk="0" fontAlgn="base" hangingPunct="0">
              <a:spcBef>
                <a:spcPct val="0"/>
              </a:spcBef>
              <a:spcAft>
                <a:spcPct val="0"/>
              </a:spcAft>
              <a:defRPr sz="1300" b="1">
                <a:solidFill>
                  <a:schemeClr val="tx1"/>
                </a:solidFill>
                <a:latin typeface="Arial" charset="0"/>
                <a:ea typeface="ＭＳ Ｐゴシック" charset="0"/>
              </a:defRPr>
            </a:lvl7pPr>
            <a:lvl8pPr marL="3429000" indent="-228600" eaLnBrk="0" fontAlgn="base" hangingPunct="0">
              <a:spcBef>
                <a:spcPct val="0"/>
              </a:spcBef>
              <a:spcAft>
                <a:spcPct val="0"/>
              </a:spcAft>
              <a:defRPr sz="1300" b="1">
                <a:solidFill>
                  <a:schemeClr val="tx1"/>
                </a:solidFill>
                <a:latin typeface="Arial" charset="0"/>
                <a:ea typeface="ＭＳ Ｐゴシック" charset="0"/>
              </a:defRPr>
            </a:lvl8pPr>
            <a:lvl9pPr marL="3886200" indent="-228600" eaLnBrk="0" fontAlgn="base" hangingPunct="0">
              <a:spcBef>
                <a:spcPct val="0"/>
              </a:spcBef>
              <a:spcAft>
                <a:spcPct val="0"/>
              </a:spcAft>
              <a:defRPr sz="1300" b="1">
                <a:solidFill>
                  <a:schemeClr val="tx1"/>
                </a:solidFill>
                <a:latin typeface="Arial" charset="0"/>
                <a:ea typeface="ＭＳ Ｐゴシック" charset="0"/>
              </a:defRPr>
            </a:lvl9pPr>
          </a:lstStyle>
          <a:p>
            <a:pPr eaLnBrk="1" hangingPunct="1"/>
            <a:r>
              <a:rPr lang="de-DE" sz="1700" b="0" dirty="0"/>
              <a:t>Europäischer regionaler Wettbewerbsfähigkeitsindex (RCI) – Überblick </a:t>
            </a:r>
          </a:p>
        </p:txBody>
      </p:sp>
      <p:cxnSp>
        <p:nvCxnSpPr>
          <p:cNvPr id="7" name="Gerade Verbindung 5"/>
          <p:cNvCxnSpPr>
            <a:cxnSpLocks/>
          </p:cNvCxnSpPr>
          <p:nvPr/>
        </p:nvCxnSpPr>
        <p:spPr bwMode="auto">
          <a:xfrm>
            <a:off x="4950204" y="2228906"/>
            <a:ext cx="0" cy="4433647"/>
          </a:xfrm>
          <a:prstGeom prst="line">
            <a:avLst/>
          </a:prstGeom>
          <a:solidFill>
            <a:schemeClr val="accent1"/>
          </a:solidFill>
          <a:ln w="6350" cap="flat" cmpd="sng" algn="ctr">
            <a:solidFill>
              <a:schemeClr val="accent6"/>
            </a:solidFill>
            <a:prstDash val="sysDot"/>
            <a:round/>
            <a:headEnd type="none" w="med" len="med"/>
            <a:tailEnd type="none" w="med" len="med"/>
          </a:ln>
          <a:effectLst/>
        </p:spPr>
      </p:cxnSp>
      <p:sp>
        <p:nvSpPr>
          <p:cNvPr id="9" name="Rectangle 18"/>
          <p:cNvSpPr>
            <a:spLocks noChangeArrowheads="1"/>
          </p:cNvSpPr>
          <p:nvPr>
            <p:custDataLst>
              <p:tags r:id="rId3"/>
            </p:custDataLst>
          </p:nvPr>
        </p:nvSpPr>
        <p:spPr bwMode="auto">
          <a:xfrm>
            <a:off x="566737" y="2217332"/>
            <a:ext cx="4192006" cy="252000"/>
          </a:xfrm>
          <a:prstGeom prst="rect">
            <a:avLst/>
          </a:prstGeom>
          <a:solidFill>
            <a:schemeClr val="bg1"/>
          </a:solidFill>
          <a:ln w="6350" cmpd="sng">
            <a:solidFill>
              <a:schemeClr val="folHlink"/>
            </a:solidFill>
            <a:miter lim="800000"/>
            <a:headEnd/>
            <a:tailEnd/>
          </a:ln>
        </p:spPr>
        <p:txBody>
          <a:bodyPr lIns="72000" tIns="0" rIns="0" bIns="0" anchor="ctr"/>
          <a:lstStyle/>
          <a:p>
            <a:pPr defTabSz="762000" eaLnBrk="0" hangingPunct="0"/>
            <a:r>
              <a:rPr lang="en-US" dirty="0" err="1">
                <a:solidFill>
                  <a:schemeClr val="folHlink"/>
                </a:solidFill>
                <a:ea typeface="ＭＳ Ｐゴシック" charset="-128"/>
              </a:rPr>
              <a:t>Methodik</a:t>
            </a:r>
            <a:r>
              <a:rPr lang="en-US" dirty="0">
                <a:solidFill>
                  <a:schemeClr val="folHlink"/>
                </a:solidFill>
                <a:ea typeface="ＭＳ Ｐゴシック" charset="-128"/>
              </a:rPr>
              <a:t> der </a:t>
            </a:r>
            <a:r>
              <a:rPr lang="en-US" dirty="0" err="1">
                <a:solidFill>
                  <a:schemeClr val="folHlink"/>
                </a:solidFill>
                <a:ea typeface="ＭＳ Ｐゴシック" charset="-128"/>
              </a:rPr>
              <a:t>Studie</a:t>
            </a:r>
            <a:r>
              <a:rPr lang="en-US" dirty="0">
                <a:solidFill>
                  <a:schemeClr val="folHlink"/>
                </a:solidFill>
                <a:ea typeface="ＭＳ Ｐゴシック" charset="-128"/>
              </a:rPr>
              <a:t> – </a:t>
            </a:r>
            <a:r>
              <a:rPr lang="en-US" dirty="0" err="1">
                <a:solidFill>
                  <a:schemeClr val="folHlink"/>
                </a:solidFill>
                <a:ea typeface="ＭＳ Ｐゴシック" charset="-128"/>
              </a:rPr>
              <a:t>Erfasste</a:t>
            </a:r>
            <a:r>
              <a:rPr lang="en-US" dirty="0">
                <a:solidFill>
                  <a:schemeClr val="folHlink"/>
                </a:solidFill>
                <a:ea typeface="ＭＳ Ｐゴシック" charset="-128"/>
              </a:rPr>
              <a:t> </a:t>
            </a:r>
            <a:r>
              <a:rPr lang="en-US" dirty="0" err="1">
                <a:solidFill>
                  <a:schemeClr val="folHlink"/>
                </a:solidFill>
                <a:ea typeface="ＭＳ Ｐゴシック" charset="-128"/>
              </a:rPr>
              <a:t>Kriterien</a:t>
            </a:r>
            <a:endParaRPr lang="en-US" sz="1100" dirty="0">
              <a:solidFill>
                <a:schemeClr val="folHlink"/>
              </a:solidFill>
              <a:ea typeface="ＭＳ Ｐゴシック" charset="-128"/>
            </a:endParaRPr>
          </a:p>
        </p:txBody>
      </p:sp>
      <p:sp>
        <p:nvSpPr>
          <p:cNvPr id="10" name="Rectangle 4"/>
          <p:cNvSpPr>
            <a:spLocks noChangeArrowheads="1"/>
          </p:cNvSpPr>
          <p:nvPr>
            <p:custDataLst>
              <p:tags r:id="rId4"/>
            </p:custDataLst>
          </p:nvPr>
        </p:nvSpPr>
        <p:spPr bwMode="auto">
          <a:xfrm>
            <a:off x="5139742" y="2217332"/>
            <a:ext cx="4192006" cy="252000"/>
          </a:xfrm>
          <a:prstGeom prst="rect">
            <a:avLst/>
          </a:prstGeom>
          <a:solidFill>
            <a:schemeClr val="bg1"/>
          </a:solidFill>
          <a:ln w="6350" cmpd="sng">
            <a:solidFill>
              <a:schemeClr val="folHlink"/>
            </a:solidFill>
            <a:miter lim="800000"/>
            <a:headEnd/>
            <a:tailEnd/>
          </a:ln>
        </p:spPr>
        <p:txBody>
          <a:bodyPr lIns="72000" tIns="0" rIns="0" bIns="0" anchor="ctr"/>
          <a:lstStyle/>
          <a:p>
            <a:pPr defTabSz="762000" eaLnBrk="0" hangingPunct="0"/>
            <a:r>
              <a:rPr lang="en-US" dirty="0" err="1">
                <a:solidFill>
                  <a:schemeClr val="folHlink"/>
                </a:solidFill>
                <a:ea typeface="ＭＳ Ｐゴシック" charset="-128"/>
              </a:rPr>
              <a:t>Ergebnisse</a:t>
            </a:r>
            <a:r>
              <a:rPr lang="en-US" dirty="0">
                <a:solidFill>
                  <a:schemeClr val="folHlink"/>
                </a:solidFill>
                <a:ea typeface="ＭＳ Ｐゴシック" charset="-128"/>
              </a:rPr>
              <a:t> RCI 2022 auf </a:t>
            </a:r>
            <a:r>
              <a:rPr lang="en-US" dirty="0" err="1">
                <a:solidFill>
                  <a:schemeClr val="folHlink"/>
                </a:solidFill>
                <a:ea typeface="ＭＳ Ｐゴシック" charset="-128"/>
              </a:rPr>
              <a:t>einen</a:t>
            </a:r>
            <a:r>
              <a:rPr lang="en-US" dirty="0">
                <a:solidFill>
                  <a:schemeClr val="folHlink"/>
                </a:solidFill>
                <a:ea typeface="ＭＳ Ｐゴシック" charset="-128"/>
              </a:rPr>
              <a:t> </a:t>
            </a:r>
            <a:r>
              <a:rPr lang="en-US" dirty="0" err="1">
                <a:solidFill>
                  <a:schemeClr val="folHlink"/>
                </a:solidFill>
                <a:ea typeface="ＭＳ Ｐゴシック" charset="-128"/>
              </a:rPr>
              <a:t>Blick</a:t>
            </a:r>
            <a:r>
              <a:rPr lang="en-US" dirty="0">
                <a:solidFill>
                  <a:schemeClr val="folHlink"/>
                </a:solidFill>
                <a:ea typeface="ＭＳ Ｐゴシック" charset="-128"/>
              </a:rPr>
              <a:t> </a:t>
            </a:r>
            <a:endParaRPr lang="en-US" baseline="30000" dirty="0">
              <a:solidFill>
                <a:schemeClr val="folHlink"/>
              </a:solidFill>
              <a:ea typeface="ＭＳ Ｐゴシック" charset="-128"/>
            </a:endParaRPr>
          </a:p>
        </p:txBody>
      </p:sp>
      <p:sp>
        <p:nvSpPr>
          <p:cNvPr id="71" name="TextBox 9"/>
          <p:cNvSpPr txBox="1"/>
          <p:nvPr/>
        </p:nvSpPr>
        <p:spPr>
          <a:xfrm>
            <a:off x="566739" y="6719501"/>
            <a:ext cx="5924565" cy="138499"/>
          </a:xfrm>
          <a:prstGeom prst="rect">
            <a:avLst/>
          </a:prstGeom>
          <a:noFill/>
        </p:spPr>
        <p:txBody>
          <a:bodyPr vert="horz" wrap="square" lIns="0" tIns="0" rIns="0" bIns="0" rtlCol="0" anchor="b" anchorCtr="0">
            <a:spAutoFit/>
          </a:bodyPr>
          <a:lstStyle/>
          <a:p>
            <a:pPr marL="419100" indent="-419100"/>
            <a:r>
              <a:rPr lang="de-DE" sz="900" b="0" dirty="0"/>
              <a:t>Quelle: Eurostat; EU Kommission: Regional </a:t>
            </a:r>
            <a:r>
              <a:rPr lang="de-DE" sz="900" b="0" dirty="0" err="1"/>
              <a:t>Competitiveness</a:t>
            </a:r>
            <a:r>
              <a:rPr lang="de-DE" sz="900" b="0" dirty="0"/>
              <a:t> Index 2022, </a:t>
            </a:r>
            <a:r>
              <a:rPr lang="de-DE" sz="900" b="0" dirty="0" err="1"/>
              <a:t>hoeffingersolutions</a:t>
            </a:r>
            <a:endParaRPr lang="de-DE" sz="900" b="0" dirty="0"/>
          </a:p>
        </p:txBody>
      </p:sp>
      <p:grpSp>
        <p:nvGrpSpPr>
          <p:cNvPr id="40" name="Group 39">
            <a:extLst>
              <a:ext uri="{FF2B5EF4-FFF2-40B4-BE49-F238E27FC236}">
                <a16:creationId xmlns:a16="http://schemas.microsoft.com/office/drawing/2014/main" id="{44038F6A-6262-20D6-004F-D9604E674290}"/>
              </a:ext>
            </a:extLst>
          </p:cNvPr>
          <p:cNvGrpSpPr/>
          <p:nvPr/>
        </p:nvGrpSpPr>
        <p:grpSpPr>
          <a:xfrm>
            <a:off x="535564" y="2607092"/>
            <a:ext cx="4210162" cy="2537331"/>
            <a:chOff x="535564" y="2578157"/>
            <a:chExt cx="4210162" cy="2537331"/>
          </a:xfrm>
        </p:grpSpPr>
        <p:sp>
          <p:nvSpPr>
            <p:cNvPr id="16" name="Rechteck 48"/>
            <p:cNvSpPr/>
            <p:nvPr/>
          </p:nvSpPr>
          <p:spPr bwMode="auto">
            <a:xfrm>
              <a:off x="535564" y="2578157"/>
              <a:ext cx="1247878" cy="157415"/>
            </a:xfrm>
            <a:prstGeom prst="rect">
              <a:avLst/>
            </a:prstGeom>
            <a:noFill/>
            <a:ln w="25400">
              <a:noFill/>
              <a:miter lim="800000"/>
              <a:headEnd/>
              <a:tailEnd/>
            </a:ln>
          </p:spPr>
          <p:txBody>
            <a:bodyPr lIns="0" tIns="0" rIns="0" bIns="0" anchor="t">
              <a:spAutoFit/>
            </a:bodyPr>
            <a:lstStyle/>
            <a:p>
              <a:pPr algn="ctr" defTabSz="762000" eaLnBrk="0" fontAlgn="base" hangingPunct="0">
                <a:lnSpc>
                  <a:spcPct val="93000"/>
                </a:lnSpc>
                <a:spcBef>
                  <a:spcPct val="0"/>
                </a:spcBef>
                <a:spcAft>
                  <a:spcPct val="0"/>
                </a:spcAft>
                <a:tabLst>
                  <a:tab pos="2605088" algn="r"/>
                </a:tabLst>
              </a:pPr>
              <a:r>
                <a:rPr lang="de-DE" sz="1100" b="1" dirty="0"/>
                <a:t>Basic Group</a:t>
              </a:r>
            </a:p>
          </p:txBody>
        </p:sp>
        <p:grpSp>
          <p:nvGrpSpPr>
            <p:cNvPr id="39" name="Group 38">
              <a:extLst>
                <a:ext uri="{FF2B5EF4-FFF2-40B4-BE49-F238E27FC236}">
                  <a16:creationId xmlns:a16="http://schemas.microsoft.com/office/drawing/2014/main" id="{73F274A8-500D-6F1F-FE66-CC72CD80DF5E}"/>
                </a:ext>
              </a:extLst>
            </p:cNvPr>
            <p:cNvGrpSpPr/>
            <p:nvPr/>
          </p:nvGrpSpPr>
          <p:grpSpPr>
            <a:xfrm>
              <a:off x="578347" y="2821455"/>
              <a:ext cx="4134686" cy="2294033"/>
              <a:chOff x="578347" y="2914053"/>
              <a:chExt cx="4134686" cy="2077172"/>
            </a:xfrm>
          </p:grpSpPr>
          <p:sp>
            <p:nvSpPr>
              <p:cNvPr id="26" name="Rechteck 48"/>
              <p:cNvSpPr/>
              <p:nvPr/>
            </p:nvSpPr>
            <p:spPr bwMode="auto">
              <a:xfrm>
                <a:off x="3455099" y="2919552"/>
                <a:ext cx="1257934" cy="381619"/>
              </a:xfrm>
              <a:prstGeom prst="rect">
                <a:avLst/>
              </a:prstGeom>
              <a:solidFill>
                <a:srgbClr val="0070C0"/>
              </a:solidFill>
              <a:ln w="25400">
                <a:noFill/>
                <a:miter lim="800000"/>
                <a:headEnd/>
                <a:tailEnd/>
              </a:ln>
            </p:spPr>
            <p:txBody>
              <a:bodyPr lIns="72000" tIns="0" rIns="0" bIns="0" anchor="ctr"/>
              <a:lstStyle/>
              <a:p>
                <a:pPr marL="136525" indent="-136525" defTabSz="762000" eaLnBrk="0" fontAlgn="base" hangingPunct="0">
                  <a:lnSpc>
                    <a:spcPct val="93000"/>
                  </a:lnSpc>
                  <a:spcBef>
                    <a:spcPct val="0"/>
                  </a:spcBef>
                  <a:spcAft>
                    <a:spcPct val="0"/>
                  </a:spcAft>
                  <a:tabLst>
                    <a:tab pos="2605088" algn="r"/>
                  </a:tabLst>
                </a:pPr>
                <a:r>
                  <a:rPr lang="de-DE" sz="900" b="1" dirty="0">
                    <a:solidFill>
                      <a:schemeClr val="bg1"/>
                    </a:solidFill>
                  </a:rPr>
                  <a:t>11. Innovation</a:t>
                </a:r>
              </a:p>
            </p:txBody>
          </p:sp>
          <p:sp>
            <p:nvSpPr>
              <p:cNvPr id="27" name="Rechteck 48"/>
              <p:cNvSpPr/>
              <p:nvPr/>
            </p:nvSpPr>
            <p:spPr bwMode="auto">
              <a:xfrm>
                <a:off x="3455099" y="3343440"/>
                <a:ext cx="1257934" cy="381619"/>
              </a:xfrm>
              <a:prstGeom prst="rect">
                <a:avLst/>
              </a:prstGeom>
              <a:solidFill>
                <a:srgbClr val="0070C0"/>
              </a:solidFill>
              <a:ln w="25400">
                <a:noFill/>
                <a:miter lim="800000"/>
                <a:headEnd/>
                <a:tailEnd/>
              </a:ln>
            </p:spPr>
            <p:txBody>
              <a:bodyPr lIns="72000" tIns="0" rIns="0" bIns="0" anchor="ctr"/>
              <a:lstStyle/>
              <a:p>
                <a:pPr marL="144463" indent="-144463" defTabSz="762000" eaLnBrk="0" fontAlgn="base" hangingPunct="0">
                  <a:lnSpc>
                    <a:spcPct val="93000"/>
                  </a:lnSpc>
                  <a:spcBef>
                    <a:spcPct val="0"/>
                  </a:spcBef>
                  <a:spcAft>
                    <a:spcPct val="0"/>
                  </a:spcAft>
                  <a:tabLst>
                    <a:tab pos="2605088" algn="r"/>
                  </a:tabLst>
                </a:pPr>
                <a:r>
                  <a:rPr lang="de-DE" sz="900">
                    <a:solidFill>
                      <a:schemeClr val="bg1"/>
                    </a:solidFill>
                  </a:rPr>
                  <a:t>10.Entwicklungs-stand d. Wirtschaft</a:t>
                </a:r>
              </a:p>
            </p:txBody>
          </p:sp>
          <p:sp>
            <p:nvSpPr>
              <p:cNvPr id="28" name="Rechteck 48"/>
              <p:cNvSpPr/>
              <p:nvPr/>
            </p:nvSpPr>
            <p:spPr bwMode="auto">
              <a:xfrm>
                <a:off x="3455099" y="3769271"/>
                <a:ext cx="1257934" cy="381619"/>
              </a:xfrm>
              <a:prstGeom prst="rect">
                <a:avLst/>
              </a:prstGeom>
              <a:solidFill>
                <a:srgbClr val="0070C0"/>
              </a:solidFill>
              <a:ln w="25400">
                <a:noFill/>
                <a:miter lim="800000"/>
                <a:headEnd/>
                <a:tailEnd/>
              </a:ln>
            </p:spPr>
            <p:txBody>
              <a:bodyPr lIns="72000" tIns="0" rIns="0" bIns="0" anchor="ctr"/>
              <a:lstStyle/>
              <a:p>
                <a:pPr marL="136525" indent="-136525" defTabSz="762000" eaLnBrk="0" fontAlgn="base" hangingPunct="0">
                  <a:lnSpc>
                    <a:spcPct val="93000"/>
                  </a:lnSpc>
                  <a:spcBef>
                    <a:spcPct val="0"/>
                  </a:spcBef>
                  <a:spcAft>
                    <a:spcPct val="0"/>
                  </a:spcAft>
                  <a:tabLst>
                    <a:tab pos="2605088" algn="r"/>
                  </a:tabLst>
                </a:pPr>
                <a:r>
                  <a:rPr lang="de-DE" sz="900" b="1">
                    <a:solidFill>
                      <a:schemeClr val="bg1"/>
                    </a:solidFill>
                  </a:rPr>
                  <a:t>9. </a:t>
                </a:r>
                <a:r>
                  <a:rPr lang="de-DE" sz="900">
                    <a:solidFill>
                      <a:schemeClr val="bg1"/>
                    </a:solidFill>
                  </a:rPr>
                  <a:t>Technologische Bereitschaft</a:t>
                </a:r>
                <a:endParaRPr lang="de-DE" sz="900" b="1">
                  <a:solidFill>
                    <a:schemeClr val="bg1"/>
                  </a:solidFill>
                </a:endParaRPr>
              </a:p>
            </p:txBody>
          </p:sp>
          <p:sp>
            <p:nvSpPr>
              <p:cNvPr id="20" name="Rechteck 48"/>
              <p:cNvSpPr/>
              <p:nvPr/>
            </p:nvSpPr>
            <p:spPr bwMode="auto">
              <a:xfrm>
                <a:off x="2016723" y="2914053"/>
                <a:ext cx="1257934" cy="381619"/>
              </a:xfrm>
              <a:prstGeom prst="rect">
                <a:avLst/>
              </a:prstGeom>
              <a:solidFill>
                <a:srgbClr val="FFC000"/>
              </a:solidFill>
              <a:ln w="25400">
                <a:noFill/>
                <a:miter lim="800000"/>
                <a:headEnd/>
                <a:tailEnd/>
              </a:ln>
            </p:spPr>
            <p:txBody>
              <a:bodyPr lIns="72000" tIns="0" rIns="0" bIns="0" anchor="ctr"/>
              <a:lstStyle/>
              <a:p>
                <a:pPr marL="136525" indent="-136525" defTabSz="762000" eaLnBrk="0" fontAlgn="base" hangingPunct="0">
                  <a:lnSpc>
                    <a:spcPct val="93000"/>
                  </a:lnSpc>
                  <a:spcBef>
                    <a:spcPct val="0"/>
                  </a:spcBef>
                  <a:spcAft>
                    <a:spcPct val="0"/>
                  </a:spcAft>
                  <a:tabLst>
                    <a:tab pos="2605088" algn="r"/>
                  </a:tabLst>
                </a:pPr>
                <a:r>
                  <a:rPr lang="de-DE" sz="900" b="1"/>
                  <a:t>8.	</a:t>
                </a:r>
                <a:r>
                  <a:rPr lang="de-DE" sz="900"/>
                  <a:t>Marktgröße</a:t>
                </a:r>
                <a:endParaRPr lang="de-DE" sz="900" b="1"/>
              </a:p>
            </p:txBody>
          </p:sp>
          <p:sp>
            <p:nvSpPr>
              <p:cNvPr id="22" name="Rechteck 48"/>
              <p:cNvSpPr/>
              <p:nvPr/>
            </p:nvSpPr>
            <p:spPr bwMode="auto">
              <a:xfrm>
                <a:off x="2016723" y="3342724"/>
                <a:ext cx="1257934" cy="381619"/>
              </a:xfrm>
              <a:prstGeom prst="rect">
                <a:avLst/>
              </a:prstGeom>
              <a:solidFill>
                <a:srgbClr val="FFC000"/>
              </a:solidFill>
              <a:ln w="25400">
                <a:noFill/>
                <a:miter lim="800000"/>
                <a:headEnd/>
                <a:tailEnd/>
              </a:ln>
            </p:spPr>
            <p:txBody>
              <a:bodyPr lIns="72000" tIns="0" rIns="0" bIns="0" anchor="ctr"/>
              <a:lstStyle/>
              <a:p>
                <a:pPr marL="144463" indent="-144463" defTabSz="762000" eaLnBrk="0" fontAlgn="base" hangingPunct="0">
                  <a:lnSpc>
                    <a:spcPct val="93000"/>
                  </a:lnSpc>
                  <a:spcBef>
                    <a:spcPct val="0"/>
                  </a:spcBef>
                  <a:spcAft>
                    <a:spcPct val="0"/>
                  </a:spcAft>
                  <a:tabLst>
                    <a:tab pos="2605088" algn="r"/>
                  </a:tabLst>
                </a:pPr>
                <a:r>
                  <a:rPr lang="de-DE" sz="900" b="1"/>
                  <a:t>7. </a:t>
                </a:r>
                <a:r>
                  <a:rPr lang="de-DE" sz="900"/>
                  <a:t>Arbeitsmarkt-effizienz</a:t>
                </a:r>
                <a:endParaRPr lang="de-DE" sz="900" b="1"/>
              </a:p>
            </p:txBody>
          </p:sp>
          <p:sp>
            <p:nvSpPr>
              <p:cNvPr id="23" name="Rechteck 48"/>
              <p:cNvSpPr>
                <a:spLocks/>
              </p:cNvSpPr>
              <p:nvPr/>
            </p:nvSpPr>
            <p:spPr bwMode="auto">
              <a:xfrm>
                <a:off x="2016723" y="3771396"/>
                <a:ext cx="1257934" cy="379677"/>
              </a:xfrm>
              <a:prstGeom prst="rect">
                <a:avLst/>
              </a:prstGeom>
              <a:solidFill>
                <a:srgbClr val="FFC000"/>
              </a:solidFill>
              <a:ln w="25400">
                <a:noFill/>
                <a:miter lim="800000"/>
                <a:headEnd/>
                <a:tailEnd/>
              </a:ln>
            </p:spPr>
            <p:txBody>
              <a:bodyPr lIns="72000" tIns="0" rIns="0" bIns="0" anchor="ctr"/>
              <a:lstStyle/>
              <a:p>
                <a:pPr marL="136525" indent="-136525" defTabSz="762000" eaLnBrk="0" fontAlgn="base" hangingPunct="0">
                  <a:lnSpc>
                    <a:spcPct val="93000"/>
                  </a:lnSpc>
                  <a:spcBef>
                    <a:spcPct val="0"/>
                  </a:spcBef>
                  <a:spcAft>
                    <a:spcPct val="0"/>
                  </a:spcAft>
                  <a:tabLst>
                    <a:tab pos="2605088" algn="r"/>
                  </a:tabLst>
                </a:pPr>
                <a:r>
                  <a:rPr lang="de-DE" sz="900" b="1" dirty="0"/>
                  <a:t>6. </a:t>
                </a:r>
                <a:r>
                  <a:rPr lang="de-DE" sz="900" dirty="0"/>
                  <a:t>Höhere Bildung und lebenslanges Lernen</a:t>
                </a:r>
                <a:endParaRPr lang="de-DE" sz="900" b="1" dirty="0"/>
              </a:p>
            </p:txBody>
          </p:sp>
          <p:sp>
            <p:nvSpPr>
              <p:cNvPr id="30" name="Rechteck 48"/>
              <p:cNvSpPr/>
              <p:nvPr/>
            </p:nvSpPr>
            <p:spPr bwMode="auto">
              <a:xfrm>
                <a:off x="578347" y="2915995"/>
                <a:ext cx="1257934" cy="379677"/>
              </a:xfrm>
              <a:prstGeom prst="rect">
                <a:avLst/>
              </a:prstGeom>
              <a:solidFill>
                <a:srgbClr val="F5AECF"/>
              </a:solidFill>
              <a:ln w="25400">
                <a:noFill/>
                <a:miter lim="800000"/>
                <a:headEnd/>
                <a:tailEnd/>
              </a:ln>
            </p:spPr>
            <p:txBody>
              <a:bodyPr lIns="72000" tIns="0" rIns="0" bIns="0" anchor="ctr"/>
              <a:lstStyle/>
              <a:p>
                <a:pPr marL="136525" indent="-136525" defTabSz="762000" eaLnBrk="0" fontAlgn="base" hangingPunct="0">
                  <a:lnSpc>
                    <a:spcPct val="93000"/>
                  </a:lnSpc>
                  <a:spcBef>
                    <a:spcPct val="0"/>
                  </a:spcBef>
                  <a:spcAft>
                    <a:spcPct val="0"/>
                  </a:spcAft>
                  <a:tabLst>
                    <a:tab pos="2605088" algn="r"/>
                  </a:tabLst>
                </a:pPr>
                <a:r>
                  <a:rPr lang="de-DE" sz="900" b="1" dirty="0"/>
                  <a:t>5.	Basis Ausbildung</a:t>
                </a:r>
              </a:p>
            </p:txBody>
          </p:sp>
          <p:sp>
            <p:nvSpPr>
              <p:cNvPr id="31" name="Rechteck 48"/>
              <p:cNvSpPr/>
              <p:nvPr/>
            </p:nvSpPr>
            <p:spPr bwMode="auto">
              <a:xfrm>
                <a:off x="578347" y="3339884"/>
                <a:ext cx="1257934" cy="379677"/>
              </a:xfrm>
              <a:prstGeom prst="rect">
                <a:avLst/>
              </a:prstGeom>
              <a:solidFill>
                <a:srgbClr val="F5AECF"/>
              </a:solidFill>
              <a:ln w="25400">
                <a:noFill/>
                <a:miter lim="800000"/>
                <a:headEnd/>
                <a:tailEnd/>
              </a:ln>
            </p:spPr>
            <p:txBody>
              <a:bodyPr lIns="72000" tIns="0" rIns="0" bIns="0" anchor="ctr"/>
              <a:lstStyle/>
              <a:p>
                <a:pPr marL="144463" indent="-144463" defTabSz="762000" eaLnBrk="0" fontAlgn="base" hangingPunct="0">
                  <a:lnSpc>
                    <a:spcPct val="93000"/>
                  </a:lnSpc>
                  <a:spcBef>
                    <a:spcPct val="0"/>
                  </a:spcBef>
                  <a:spcAft>
                    <a:spcPct val="0"/>
                  </a:spcAft>
                  <a:tabLst>
                    <a:tab pos="2605088" algn="r"/>
                  </a:tabLst>
                </a:pPr>
                <a:r>
                  <a:rPr lang="de-DE" sz="900"/>
                  <a:t>4.	Gesundheit</a:t>
                </a:r>
                <a:endParaRPr lang="de-DE" sz="900" b="1"/>
              </a:p>
            </p:txBody>
          </p:sp>
          <p:sp>
            <p:nvSpPr>
              <p:cNvPr id="32" name="Rechteck 48"/>
              <p:cNvSpPr>
                <a:spLocks/>
              </p:cNvSpPr>
              <p:nvPr/>
            </p:nvSpPr>
            <p:spPr bwMode="auto">
              <a:xfrm>
                <a:off x="578347" y="3763772"/>
                <a:ext cx="1257934" cy="379677"/>
              </a:xfrm>
              <a:prstGeom prst="rect">
                <a:avLst/>
              </a:prstGeom>
              <a:solidFill>
                <a:srgbClr val="F5AECF"/>
              </a:solidFill>
              <a:ln w="25400">
                <a:noFill/>
                <a:miter lim="800000"/>
                <a:headEnd/>
                <a:tailEnd/>
              </a:ln>
            </p:spPr>
            <p:txBody>
              <a:bodyPr lIns="72000" tIns="0" rIns="0" bIns="0" anchor="ctr"/>
              <a:lstStyle/>
              <a:p>
                <a:pPr marL="136525" indent="-136525" defTabSz="762000" eaLnBrk="0" fontAlgn="base" hangingPunct="0">
                  <a:lnSpc>
                    <a:spcPct val="93000"/>
                  </a:lnSpc>
                  <a:spcBef>
                    <a:spcPct val="0"/>
                  </a:spcBef>
                  <a:spcAft>
                    <a:spcPct val="0"/>
                  </a:spcAft>
                  <a:tabLst>
                    <a:tab pos="2605088" algn="r"/>
                  </a:tabLst>
                </a:pPr>
                <a:r>
                  <a:rPr lang="de-DE" sz="900" b="1"/>
                  <a:t>3. 	Infrastruktur</a:t>
                </a:r>
              </a:p>
            </p:txBody>
          </p:sp>
          <p:sp>
            <p:nvSpPr>
              <p:cNvPr id="33" name="Rechteck 48"/>
              <p:cNvSpPr/>
              <p:nvPr/>
            </p:nvSpPr>
            <p:spPr bwMode="auto">
              <a:xfrm>
                <a:off x="578347" y="4187660"/>
                <a:ext cx="1257934" cy="379677"/>
              </a:xfrm>
              <a:prstGeom prst="rect">
                <a:avLst/>
              </a:prstGeom>
              <a:solidFill>
                <a:srgbClr val="F5AECF"/>
              </a:solidFill>
              <a:ln w="25400">
                <a:noFill/>
                <a:miter lim="800000"/>
                <a:headEnd/>
                <a:tailEnd/>
              </a:ln>
            </p:spPr>
            <p:txBody>
              <a:bodyPr lIns="72000" tIns="0" rIns="0" bIns="0" anchor="ctr"/>
              <a:lstStyle/>
              <a:p>
                <a:pPr marL="144463" indent="-144463" defTabSz="762000" eaLnBrk="0" hangingPunct="0">
                  <a:lnSpc>
                    <a:spcPct val="93000"/>
                  </a:lnSpc>
                  <a:tabLst>
                    <a:tab pos="2605088" algn="r"/>
                  </a:tabLst>
                </a:pPr>
                <a:r>
                  <a:rPr lang="de-DE" sz="900" dirty="0"/>
                  <a:t>2. 	Gesamtwirt-</a:t>
                </a:r>
                <a:br>
                  <a:rPr lang="de-DE" sz="900" dirty="0"/>
                </a:br>
                <a:r>
                  <a:rPr lang="de-DE" sz="900" dirty="0" err="1"/>
                  <a:t>schaftl</a:t>
                </a:r>
                <a:r>
                  <a:rPr lang="de-DE" sz="900" dirty="0"/>
                  <a:t>. Stabilität</a:t>
                </a:r>
                <a:endParaRPr lang="de-DE" sz="900" b="1" dirty="0"/>
              </a:p>
            </p:txBody>
          </p:sp>
          <p:sp>
            <p:nvSpPr>
              <p:cNvPr id="34" name="Rechteck 48"/>
              <p:cNvSpPr/>
              <p:nvPr/>
            </p:nvSpPr>
            <p:spPr bwMode="auto">
              <a:xfrm>
                <a:off x="578347" y="4611548"/>
                <a:ext cx="1257934" cy="379677"/>
              </a:xfrm>
              <a:prstGeom prst="rect">
                <a:avLst/>
              </a:prstGeom>
              <a:solidFill>
                <a:srgbClr val="F5AECF"/>
              </a:solidFill>
              <a:ln w="25400">
                <a:noFill/>
                <a:miter lim="800000"/>
                <a:headEnd/>
                <a:tailEnd/>
              </a:ln>
            </p:spPr>
            <p:txBody>
              <a:bodyPr lIns="72000" tIns="0" rIns="0" bIns="0" anchor="ctr"/>
              <a:lstStyle/>
              <a:p>
                <a:pPr marL="136525" indent="-136525" defTabSz="762000" eaLnBrk="0" fontAlgn="base" hangingPunct="0">
                  <a:lnSpc>
                    <a:spcPct val="93000"/>
                  </a:lnSpc>
                  <a:spcBef>
                    <a:spcPct val="0"/>
                  </a:spcBef>
                  <a:spcAft>
                    <a:spcPct val="0"/>
                  </a:spcAft>
                  <a:tabLst>
                    <a:tab pos="2605088" algn="r"/>
                  </a:tabLst>
                </a:pPr>
                <a:r>
                  <a:rPr lang="de-DE" sz="900" b="1"/>
                  <a:t>1.	Institutionen</a:t>
                </a:r>
              </a:p>
            </p:txBody>
          </p:sp>
        </p:grpSp>
        <p:sp>
          <p:nvSpPr>
            <p:cNvPr id="36" name="Rechteck 48"/>
            <p:cNvSpPr/>
            <p:nvPr/>
          </p:nvSpPr>
          <p:spPr bwMode="auto">
            <a:xfrm>
              <a:off x="2026779" y="2578157"/>
              <a:ext cx="1247878" cy="157415"/>
            </a:xfrm>
            <a:prstGeom prst="rect">
              <a:avLst/>
            </a:prstGeom>
            <a:noFill/>
            <a:ln w="25400">
              <a:noFill/>
              <a:miter lim="800000"/>
              <a:headEnd/>
              <a:tailEnd/>
            </a:ln>
          </p:spPr>
          <p:txBody>
            <a:bodyPr lIns="0" tIns="0" rIns="0" bIns="0" anchor="t">
              <a:spAutoFit/>
            </a:bodyPr>
            <a:lstStyle/>
            <a:p>
              <a:pPr algn="ctr" defTabSz="762000" eaLnBrk="0" hangingPunct="0">
                <a:lnSpc>
                  <a:spcPct val="93000"/>
                </a:lnSpc>
                <a:tabLst>
                  <a:tab pos="2605088" algn="r"/>
                </a:tabLst>
              </a:pPr>
              <a:r>
                <a:rPr lang="de-DE" sz="1100" dirty="0"/>
                <a:t>Efficiency Group</a:t>
              </a:r>
            </a:p>
          </p:txBody>
        </p:sp>
        <p:sp>
          <p:nvSpPr>
            <p:cNvPr id="37" name="Rechteck 48"/>
            <p:cNvSpPr/>
            <p:nvPr/>
          </p:nvSpPr>
          <p:spPr bwMode="auto">
            <a:xfrm>
              <a:off x="3497848" y="2578157"/>
              <a:ext cx="1247878" cy="157415"/>
            </a:xfrm>
            <a:prstGeom prst="rect">
              <a:avLst/>
            </a:prstGeom>
            <a:noFill/>
            <a:ln w="25400">
              <a:noFill/>
              <a:miter lim="800000"/>
              <a:headEnd/>
              <a:tailEnd/>
            </a:ln>
          </p:spPr>
          <p:txBody>
            <a:bodyPr lIns="0" tIns="0" rIns="0" bIns="0" anchor="t">
              <a:spAutoFit/>
            </a:bodyPr>
            <a:lstStyle/>
            <a:p>
              <a:pPr algn="ctr" defTabSz="762000" eaLnBrk="0" hangingPunct="0">
                <a:lnSpc>
                  <a:spcPct val="93000"/>
                </a:lnSpc>
                <a:tabLst>
                  <a:tab pos="2605088" algn="r"/>
                </a:tabLst>
              </a:pPr>
              <a:r>
                <a:rPr lang="de-DE" sz="1100"/>
                <a:t>Innovation Group</a:t>
              </a:r>
            </a:p>
          </p:txBody>
        </p:sp>
      </p:grpSp>
      <p:sp>
        <p:nvSpPr>
          <p:cNvPr id="35" name="Eine Ecke des Rechtecks schneiden 34"/>
          <p:cNvSpPr/>
          <p:nvPr/>
        </p:nvSpPr>
        <p:spPr bwMode="auto">
          <a:xfrm>
            <a:off x="571340" y="5248025"/>
            <a:ext cx="4195045" cy="780767"/>
          </a:xfrm>
          <a:prstGeom prst="snip1Rect">
            <a:avLst/>
          </a:prstGeom>
          <a:solidFill>
            <a:schemeClr val="accent2">
              <a:lumMod val="90000"/>
            </a:schemeClr>
          </a:solidFill>
          <a:ln w="9525" cap="flat" cmpd="sng" algn="ctr">
            <a:noFill/>
            <a:prstDash val="solid"/>
            <a:round/>
            <a:headEnd type="none" w="med" len="med"/>
            <a:tailEnd type="none" w="med" len="med"/>
          </a:ln>
          <a:effectLst/>
        </p:spPr>
        <p:txBody>
          <a:bodyPr vert="horz" wrap="square" lIns="72000" tIns="0" rIns="0" bIns="72000" numCol="1" rtlCol="0" anchor="b" anchorCtr="0" compatLnSpc="1">
            <a:prstTxWarp prst="textNoShape">
              <a:avLst/>
            </a:prstTxWarp>
            <a:noAutofit/>
          </a:bodyPr>
          <a:lstStyle/>
          <a:p>
            <a:r>
              <a:rPr lang="de-AT" sz="1100" i="1" dirty="0">
                <a:latin typeface="Arial"/>
                <a:cs typeface="Arial"/>
              </a:rPr>
              <a:t>"This Index </a:t>
            </a:r>
            <a:r>
              <a:rPr lang="de-AT" sz="1100" i="1" dirty="0" err="1">
                <a:latin typeface="Arial"/>
                <a:cs typeface="Arial"/>
              </a:rPr>
              <a:t>is</a:t>
            </a:r>
            <a:r>
              <a:rPr lang="de-AT" sz="1100" i="1" dirty="0">
                <a:latin typeface="Arial"/>
                <a:cs typeface="Arial"/>
              </a:rPr>
              <a:t> a </a:t>
            </a:r>
            <a:r>
              <a:rPr lang="de-AT" sz="1100" i="1" dirty="0" err="1">
                <a:latin typeface="Arial"/>
                <a:cs typeface="Arial"/>
              </a:rPr>
              <a:t>very</a:t>
            </a:r>
            <a:r>
              <a:rPr lang="de-AT" sz="1100" i="1" dirty="0">
                <a:latin typeface="Arial"/>
                <a:cs typeface="Arial"/>
              </a:rPr>
              <a:t> powerful </a:t>
            </a:r>
            <a:r>
              <a:rPr lang="de-AT" sz="1100" i="1" dirty="0" err="1">
                <a:latin typeface="Arial"/>
                <a:cs typeface="Arial"/>
              </a:rPr>
              <a:t>tool</a:t>
            </a:r>
            <a:r>
              <a:rPr lang="de-AT" sz="1100" i="1" dirty="0">
                <a:latin typeface="Arial"/>
                <a:cs typeface="Arial"/>
              </a:rPr>
              <a:t> – in a fast </a:t>
            </a:r>
            <a:r>
              <a:rPr lang="de-AT" sz="1100" i="1" dirty="0" err="1">
                <a:latin typeface="Arial"/>
                <a:cs typeface="Arial"/>
              </a:rPr>
              <a:t>changing</a:t>
            </a:r>
            <a:r>
              <a:rPr lang="de-AT" sz="1100" i="1" dirty="0">
                <a:latin typeface="Arial"/>
                <a:cs typeface="Arial"/>
              </a:rPr>
              <a:t>, </a:t>
            </a:r>
            <a:r>
              <a:rPr lang="de-AT" sz="1100" i="1" dirty="0" err="1">
                <a:latin typeface="Arial"/>
                <a:cs typeface="Arial"/>
              </a:rPr>
              <a:t>highly</a:t>
            </a:r>
            <a:r>
              <a:rPr lang="de-AT" sz="1100" i="1" dirty="0">
                <a:latin typeface="Arial"/>
                <a:cs typeface="Arial"/>
              </a:rPr>
              <a:t> </a:t>
            </a:r>
            <a:r>
              <a:rPr lang="de-AT" sz="1100" i="1" dirty="0" err="1">
                <a:latin typeface="Arial"/>
                <a:cs typeface="Arial"/>
              </a:rPr>
              <a:t>competitve</a:t>
            </a:r>
            <a:r>
              <a:rPr lang="de-AT" sz="1100" i="1" dirty="0">
                <a:latin typeface="Arial"/>
                <a:cs typeface="Arial"/>
              </a:rPr>
              <a:t> </a:t>
            </a:r>
            <a:r>
              <a:rPr lang="de-AT" sz="1100" i="1" dirty="0" err="1">
                <a:latin typeface="Arial"/>
                <a:cs typeface="Arial"/>
              </a:rPr>
              <a:t>world</a:t>
            </a:r>
            <a:r>
              <a:rPr lang="de-AT" sz="1100" i="1" dirty="0">
                <a:latin typeface="Arial"/>
                <a:cs typeface="Arial"/>
              </a:rPr>
              <a:t>"</a:t>
            </a:r>
          </a:p>
          <a:p>
            <a:pPr algn="r"/>
            <a:r>
              <a:rPr lang="de-AT" sz="1100" b="0" dirty="0">
                <a:latin typeface="Arial"/>
                <a:cs typeface="Arial"/>
              </a:rPr>
              <a:t>Peter Berkowitz, </a:t>
            </a:r>
            <a:r>
              <a:rPr lang="de-AT" sz="1100" b="0" dirty="0" err="1">
                <a:latin typeface="Arial"/>
                <a:cs typeface="Arial"/>
              </a:rPr>
              <a:t>Director</a:t>
            </a:r>
            <a:r>
              <a:rPr lang="de-AT" sz="1100" b="0" dirty="0">
                <a:latin typeface="Arial"/>
                <a:cs typeface="Arial"/>
              </a:rPr>
              <a:t> </a:t>
            </a:r>
            <a:r>
              <a:rPr lang="de-AT" sz="1100" b="0" dirty="0" err="1">
                <a:latin typeface="Arial"/>
                <a:cs typeface="Arial"/>
              </a:rPr>
              <a:t>for</a:t>
            </a:r>
            <a:r>
              <a:rPr lang="de-AT" sz="1100" b="0" dirty="0">
                <a:latin typeface="Arial"/>
                <a:cs typeface="Arial"/>
              </a:rPr>
              <a:t> Regional and Urban Policy at European </a:t>
            </a:r>
            <a:r>
              <a:rPr lang="de-AT" sz="1100" b="0" dirty="0" err="1">
                <a:latin typeface="Arial"/>
                <a:cs typeface="Arial"/>
              </a:rPr>
              <a:t>Commission</a:t>
            </a:r>
            <a:r>
              <a:rPr lang="de-AT" sz="1100" b="0" dirty="0">
                <a:latin typeface="Arial"/>
                <a:cs typeface="Arial"/>
              </a:rPr>
              <a:t>, 27.3. 2023 in Brüssel</a:t>
            </a:r>
          </a:p>
        </p:txBody>
      </p:sp>
      <p:pic>
        <p:nvPicPr>
          <p:cNvPr id="13" name="Grafik 12" descr="Ein Bild, das Tisch enthält.&#10;&#10;Automatisch generierte Beschreibung">
            <a:extLst>
              <a:ext uri="{FF2B5EF4-FFF2-40B4-BE49-F238E27FC236}">
                <a16:creationId xmlns:a16="http://schemas.microsoft.com/office/drawing/2014/main" id="{02E1AEA0-E779-85A9-6384-0BAAEF389BB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75" t="7176"/>
          <a:stretch/>
        </p:blipFill>
        <p:spPr>
          <a:xfrm>
            <a:off x="10133563" y="2088342"/>
            <a:ext cx="1958213" cy="674820"/>
          </a:xfrm>
          <a:prstGeom prst="rect">
            <a:avLst/>
          </a:prstGeom>
          <a:ln>
            <a:solidFill>
              <a:schemeClr val="accent5"/>
            </a:solidFill>
          </a:ln>
        </p:spPr>
      </p:pic>
      <p:sp>
        <p:nvSpPr>
          <p:cNvPr id="5" name="Eine Ecke des Rechtecks schneiden 17">
            <a:extLst>
              <a:ext uri="{FF2B5EF4-FFF2-40B4-BE49-F238E27FC236}">
                <a16:creationId xmlns:a16="http://schemas.microsoft.com/office/drawing/2014/main" id="{BCA1E7F8-C3B2-4574-F8C8-CE581C958B9A}"/>
              </a:ext>
            </a:extLst>
          </p:cNvPr>
          <p:cNvSpPr/>
          <p:nvPr/>
        </p:nvSpPr>
        <p:spPr bwMode="auto">
          <a:xfrm>
            <a:off x="574253" y="6132394"/>
            <a:ext cx="4192133" cy="530159"/>
          </a:xfrm>
          <a:prstGeom prst="snip1Rect">
            <a:avLst>
              <a:gd name="adj" fmla="val 26492"/>
            </a:avLst>
          </a:prstGeom>
          <a:solidFill>
            <a:schemeClr val="accent2">
              <a:lumMod val="90000"/>
            </a:schemeClr>
          </a:solidFill>
          <a:ln w="9525" cap="flat" cmpd="sng" algn="ctr">
            <a:noFill/>
            <a:prstDash val="solid"/>
            <a:round/>
            <a:headEnd type="none" w="med" len="med"/>
            <a:tailEnd type="none" w="med" len="med"/>
          </a:ln>
          <a:effectLst/>
        </p:spPr>
        <p:txBody>
          <a:bodyPr vert="horz" wrap="square" lIns="72000" tIns="0" rIns="0" bIns="72000" numCol="1" rtlCol="0" anchor="b" anchorCtr="0" compatLnSpc="1">
            <a:prstTxWarp prst="textNoShape">
              <a:avLst/>
            </a:prstTxWarp>
            <a:no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r>
              <a:rPr lang="de-AT" sz="1100" i="1" dirty="0">
                <a:latin typeface="Arial"/>
                <a:cs typeface="Arial"/>
              </a:rPr>
              <a:t>"This </a:t>
            </a:r>
            <a:r>
              <a:rPr lang="de-AT" sz="1100" i="1" dirty="0" err="1">
                <a:latin typeface="Arial"/>
                <a:cs typeface="Arial"/>
              </a:rPr>
              <a:t>index</a:t>
            </a:r>
            <a:r>
              <a:rPr lang="de-AT" sz="1100" i="1" dirty="0">
                <a:latin typeface="Arial"/>
                <a:cs typeface="Arial"/>
              </a:rPr>
              <a:t> </a:t>
            </a:r>
            <a:r>
              <a:rPr lang="de-AT" sz="1100" i="1" dirty="0" err="1">
                <a:latin typeface="Arial"/>
                <a:cs typeface="Arial"/>
              </a:rPr>
              <a:t>is</a:t>
            </a:r>
            <a:r>
              <a:rPr lang="de-AT" sz="1100" i="1" dirty="0">
                <a:latin typeface="Arial"/>
                <a:cs typeface="Arial"/>
              </a:rPr>
              <a:t> robust, </a:t>
            </a:r>
            <a:r>
              <a:rPr lang="de-AT" sz="1100" i="1" dirty="0" err="1">
                <a:latin typeface="Arial"/>
                <a:cs typeface="Arial"/>
              </a:rPr>
              <a:t>rich</a:t>
            </a:r>
            <a:r>
              <a:rPr lang="de-AT" sz="1100" i="1" dirty="0">
                <a:latin typeface="Arial"/>
                <a:cs typeface="Arial"/>
              </a:rPr>
              <a:t>, transparent and easy </a:t>
            </a:r>
            <a:r>
              <a:rPr lang="de-AT" sz="1100" i="1" dirty="0" err="1">
                <a:latin typeface="Arial"/>
                <a:cs typeface="Arial"/>
              </a:rPr>
              <a:t>to</a:t>
            </a:r>
            <a:r>
              <a:rPr lang="de-AT" sz="1100" i="1" dirty="0">
                <a:latin typeface="Arial"/>
                <a:cs typeface="Arial"/>
              </a:rPr>
              <a:t> </a:t>
            </a:r>
            <a:r>
              <a:rPr lang="de-AT" sz="1100" i="1" dirty="0" err="1">
                <a:latin typeface="Arial"/>
                <a:cs typeface="Arial"/>
              </a:rPr>
              <a:t>read</a:t>
            </a:r>
            <a:r>
              <a:rPr lang="de-AT" sz="1100" i="1" dirty="0">
                <a:latin typeface="Arial"/>
                <a:cs typeface="Arial"/>
              </a:rPr>
              <a:t>"</a:t>
            </a:r>
          </a:p>
          <a:p>
            <a:pPr algn="r"/>
            <a:r>
              <a:rPr lang="de-AT" sz="1100" b="0" dirty="0">
                <a:latin typeface="Arial"/>
                <a:cs typeface="Arial"/>
              </a:rPr>
              <a:t>Lewis </a:t>
            </a:r>
            <a:r>
              <a:rPr lang="de-AT" sz="1100" b="0" dirty="0" err="1">
                <a:latin typeface="Arial"/>
                <a:cs typeface="Arial"/>
              </a:rPr>
              <a:t>Dikjstra</a:t>
            </a:r>
            <a:r>
              <a:rPr lang="de-AT" sz="1100" b="0" dirty="0">
                <a:latin typeface="Arial"/>
                <a:cs typeface="Arial"/>
              </a:rPr>
              <a:t>, </a:t>
            </a:r>
            <a:r>
              <a:rPr lang="de-AT" sz="1100" b="0" dirty="0" err="1">
                <a:latin typeface="Arial"/>
                <a:cs typeface="Arial"/>
              </a:rPr>
              <a:t>Author</a:t>
            </a:r>
            <a:r>
              <a:rPr lang="de-AT" sz="1100" b="0" dirty="0">
                <a:latin typeface="Arial"/>
                <a:cs typeface="Arial"/>
              </a:rPr>
              <a:t> </a:t>
            </a:r>
            <a:r>
              <a:rPr lang="de-AT" sz="1100" b="0" dirty="0" err="1">
                <a:latin typeface="Arial"/>
                <a:cs typeface="Arial"/>
              </a:rPr>
              <a:t>of</a:t>
            </a:r>
            <a:r>
              <a:rPr lang="de-AT" sz="1100" b="0" dirty="0">
                <a:latin typeface="Arial"/>
                <a:cs typeface="Arial"/>
              </a:rPr>
              <a:t> </a:t>
            </a:r>
            <a:r>
              <a:rPr lang="de-AT" sz="1100" b="0" dirty="0" err="1">
                <a:latin typeface="Arial"/>
                <a:cs typeface="Arial"/>
              </a:rPr>
              <a:t>the</a:t>
            </a:r>
            <a:r>
              <a:rPr lang="de-AT" sz="1100" b="0" dirty="0">
                <a:latin typeface="Arial"/>
                <a:cs typeface="Arial"/>
              </a:rPr>
              <a:t> Regional </a:t>
            </a:r>
            <a:r>
              <a:rPr lang="de-AT" sz="1100" b="0" dirty="0" err="1">
                <a:latin typeface="Arial"/>
                <a:cs typeface="Arial"/>
              </a:rPr>
              <a:t>Competitveness</a:t>
            </a:r>
            <a:r>
              <a:rPr lang="de-AT" sz="1100" b="0" dirty="0">
                <a:latin typeface="Arial"/>
                <a:cs typeface="Arial"/>
              </a:rPr>
              <a:t> Index </a:t>
            </a:r>
            <a:endParaRPr lang="de-AT" sz="1100" b="0" dirty="0">
              <a:cs typeface="Arial"/>
            </a:endParaRPr>
          </a:p>
        </p:txBody>
      </p:sp>
      <p:grpSp>
        <p:nvGrpSpPr>
          <p:cNvPr id="25" name="Group 24">
            <a:extLst>
              <a:ext uri="{FF2B5EF4-FFF2-40B4-BE49-F238E27FC236}">
                <a16:creationId xmlns:a16="http://schemas.microsoft.com/office/drawing/2014/main" id="{54B4A3FC-BEB4-FB99-81BC-2197B52A1BA0}"/>
              </a:ext>
            </a:extLst>
          </p:cNvPr>
          <p:cNvGrpSpPr/>
          <p:nvPr/>
        </p:nvGrpSpPr>
        <p:grpSpPr>
          <a:xfrm>
            <a:off x="5187376" y="2595724"/>
            <a:ext cx="1651085" cy="828895"/>
            <a:chOff x="5187376" y="2566789"/>
            <a:chExt cx="1651085" cy="828895"/>
          </a:xfrm>
        </p:grpSpPr>
        <p:pic>
          <p:nvPicPr>
            <p:cNvPr id="19" name="Picture 18">
              <a:extLst>
                <a:ext uri="{FF2B5EF4-FFF2-40B4-BE49-F238E27FC236}">
                  <a16:creationId xmlns:a16="http://schemas.microsoft.com/office/drawing/2014/main" id="{9D098E00-9A5E-BA23-5B4E-8BA404629811}"/>
                </a:ext>
              </a:extLst>
            </p:cNvPr>
            <p:cNvPicPr>
              <a:picLocks noChangeAspect="1"/>
            </p:cNvPicPr>
            <p:nvPr/>
          </p:nvPicPr>
          <p:blipFill>
            <a:blip r:embed="rId10"/>
            <a:stretch>
              <a:fillRect/>
            </a:stretch>
          </p:blipFill>
          <p:spPr>
            <a:xfrm>
              <a:off x="5187376" y="2566789"/>
              <a:ext cx="1651085" cy="679485"/>
            </a:xfrm>
            <a:prstGeom prst="rect">
              <a:avLst/>
            </a:prstGeom>
          </p:spPr>
        </p:pic>
        <p:sp>
          <p:nvSpPr>
            <p:cNvPr id="21" name="TextBox 9">
              <a:extLst>
                <a:ext uri="{FF2B5EF4-FFF2-40B4-BE49-F238E27FC236}">
                  <a16:creationId xmlns:a16="http://schemas.microsoft.com/office/drawing/2014/main" id="{5D4FA63C-75E6-4551-EC4F-5FFE8EA73BA1}"/>
                </a:ext>
              </a:extLst>
            </p:cNvPr>
            <p:cNvSpPr txBox="1"/>
            <p:nvPr/>
          </p:nvSpPr>
          <p:spPr>
            <a:xfrm>
              <a:off x="5211436" y="3303351"/>
              <a:ext cx="472886" cy="92333"/>
            </a:xfrm>
            <a:prstGeom prst="rect">
              <a:avLst/>
            </a:prstGeom>
            <a:noFill/>
          </p:spPr>
          <p:txBody>
            <a:bodyPr vert="horz" wrap="none" lIns="0" tIns="0" rIns="0" bIns="0" rtlCol="0" anchor="b" anchorCtr="0">
              <a:spAutoFit/>
            </a:bodyPr>
            <a:lstStyle/>
            <a:p>
              <a:pPr marL="419100" indent="-419100"/>
              <a:r>
                <a:rPr lang="de-DE" sz="600" b="0" dirty="0"/>
                <a:t>EU 27  =  100</a:t>
              </a:r>
            </a:p>
          </p:txBody>
        </p:sp>
      </p:grpSp>
    </p:spTree>
    <p:extLst>
      <p:ext uri="{BB962C8B-B14F-4D97-AF65-F5344CB8AC3E}">
        <p14:creationId xmlns:p14="http://schemas.microsoft.com/office/powerpoint/2010/main" val="145992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Methodik (2): In der Basisgruppe bewertet und vergleicht die Europäische Kommission umfassende statistische Grundlagen</a:t>
            </a:r>
          </a:p>
        </p:txBody>
      </p:sp>
      <p:sp>
        <p:nvSpPr>
          <p:cNvPr id="6" name="Rechteck 48"/>
          <p:cNvSpPr/>
          <p:nvPr/>
        </p:nvSpPr>
        <p:spPr bwMode="auto">
          <a:xfrm>
            <a:off x="566738" y="2154721"/>
            <a:ext cx="8755062" cy="324000"/>
          </a:xfrm>
          <a:prstGeom prst="rect">
            <a:avLst/>
          </a:prstGeom>
          <a:solidFill>
            <a:srgbClr val="F5AECF"/>
          </a:solidFill>
          <a:ln w="6350">
            <a:solidFill>
              <a:srgbClr val="F5AECF"/>
            </a:solidFill>
            <a:miter lim="800000"/>
            <a:headEnd/>
            <a:tailEnd/>
          </a:ln>
        </p:spPr>
        <p:txBody>
          <a:bodyPr lIns="72000" tIns="0" rIns="0" bIns="0" anchor="ctr"/>
          <a:lstStyle/>
          <a:p>
            <a:pPr defTabSz="762000" eaLnBrk="0" fontAlgn="base" hangingPunct="0">
              <a:lnSpc>
                <a:spcPct val="93000"/>
              </a:lnSpc>
              <a:spcBef>
                <a:spcPct val="0"/>
              </a:spcBef>
              <a:spcAft>
                <a:spcPct val="0"/>
              </a:spcAft>
              <a:tabLst>
                <a:tab pos="2605088" algn="r"/>
              </a:tabLst>
            </a:pPr>
            <a:r>
              <a:rPr lang="de-DE" sz="1500" b="1" dirty="0"/>
              <a:t>BASIC GROUP</a:t>
            </a:r>
          </a:p>
        </p:txBody>
      </p:sp>
      <p:sp>
        <p:nvSpPr>
          <p:cNvPr id="11" name="Rechteck 48"/>
          <p:cNvSpPr/>
          <p:nvPr/>
        </p:nvSpPr>
        <p:spPr bwMode="auto">
          <a:xfrm>
            <a:off x="3553588" y="4112019"/>
            <a:ext cx="2781362" cy="888439"/>
          </a:xfrm>
          <a:prstGeom prst="rect">
            <a:avLst/>
          </a:prstGeom>
          <a:noFill/>
          <a:ln w="6350">
            <a:solidFill>
              <a:srgbClr val="F5AECF"/>
            </a:solidFill>
            <a:miter lim="800000"/>
            <a:headEnd/>
            <a:tailEnd/>
          </a:ln>
        </p:spPr>
        <p:txBody>
          <a:bodyPr lIns="72000" tIns="36000" rIns="0" bIns="36000" anchor="t">
            <a:spAutoFit/>
          </a:bodyPr>
          <a:lstStyle/>
          <a:p>
            <a:pPr defTabSz="762000" eaLnBrk="0" fontAlgn="base" hangingPunct="0">
              <a:lnSpc>
                <a:spcPct val="93000"/>
              </a:lnSpc>
              <a:spcBef>
                <a:spcPct val="0"/>
              </a:spcBef>
              <a:spcAft>
                <a:spcPct val="0"/>
              </a:spcAft>
              <a:tabLst>
                <a:tab pos="2605088" algn="r"/>
              </a:tabLst>
            </a:pPr>
            <a:r>
              <a:rPr lang="de-DE" sz="1300" b="1" dirty="0"/>
              <a:t>3. Infrastruktur</a:t>
            </a:r>
          </a:p>
          <a:p>
            <a:pPr defTabSz="762000" eaLnBrk="0" hangingPunct="0">
              <a:lnSpc>
                <a:spcPct val="93000"/>
              </a:lnSpc>
              <a:tabLst>
                <a:tab pos="2605088" algn="r"/>
              </a:tabLst>
            </a:pPr>
            <a:r>
              <a:rPr lang="de-DE" sz="1100" dirty="0"/>
              <a:t>Regionale Bewertungskriterien</a:t>
            </a:r>
          </a:p>
          <a:p>
            <a:pPr marL="144463" lvl="1" indent="-144463" defTabSz="762000" eaLnBrk="0" hangingPunct="0">
              <a:lnSpc>
                <a:spcPct val="93000"/>
              </a:lnSpc>
              <a:buClr>
                <a:schemeClr val="accent5"/>
              </a:buClr>
              <a:buFont typeface="Wingdings" charset="2"/>
              <a:buChar char="§"/>
              <a:tabLst>
                <a:tab pos="2605088" algn="r"/>
              </a:tabLst>
            </a:pPr>
            <a:r>
              <a:rPr lang="de-DE" sz="1100" b="0" dirty="0"/>
              <a:t>Anbindungen an Straßen</a:t>
            </a:r>
          </a:p>
          <a:p>
            <a:pPr marL="144463" lvl="1" indent="-144463" defTabSz="762000" eaLnBrk="0" hangingPunct="0">
              <a:lnSpc>
                <a:spcPct val="93000"/>
              </a:lnSpc>
              <a:buClr>
                <a:schemeClr val="accent5"/>
              </a:buClr>
              <a:buFont typeface="Wingdings" charset="2"/>
              <a:buChar char="§"/>
              <a:tabLst>
                <a:tab pos="2605088" algn="r"/>
              </a:tabLst>
            </a:pPr>
            <a:r>
              <a:rPr lang="de-DE" sz="1100" b="0" dirty="0"/>
              <a:t>Anbindungen an die Eisenbahn</a:t>
            </a:r>
          </a:p>
          <a:p>
            <a:pPr marL="144463" lvl="1" indent="-144463" defTabSz="762000" eaLnBrk="0" hangingPunct="0">
              <a:lnSpc>
                <a:spcPct val="93000"/>
              </a:lnSpc>
              <a:buClr>
                <a:schemeClr val="accent5"/>
              </a:buClr>
              <a:buFont typeface="Wingdings" charset="2"/>
              <a:buChar char="§"/>
              <a:tabLst>
                <a:tab pos="2605088" algn="r"/>
              </a:tabLst>
            </a:pPr>
            <a:r>
              <a:rPr lang="de-DE" sz="1100" b="0" dirty="0"/>
              <a:t>Tägliche Anzahl an Passagierflugzeugen</a:t>
            </a:r>
          </a:p>
        </p:txBody>
      </p:sp>
      <p:sp>
        <p:nvSpPr>
          <p:cNvPr id="12" name="Rechteck 48"/>
          <p:cNvSpPr/>
          <p:nvPr/>
        </p:nvSpPr>
        <p:spPr bwMode="auto">
          <a:xfrm>
            <a:off x="3553588" y="5213924"/>
            <a:ext cx="2781362" cy="1360684"/>
          </a:xfrm>
          <a:prstGeom prst="rect">
            <a:avLst/>
          </a:prstGeom>
          <a:noFill/>
          <a:ln w="6350">
            <a:solidFill>
              <a:srgbClr val="F5AECF"/>
            </a:solidFill>
            <a:miter lim="800000"/>
            <a:headEnd/>
            <a:tailEnd/>
          </a:ln>
        </p:spPr>
        <p:txBody>
          <a:bodyPr lIns="72000" tIns="36000" rIns="0" bIns="36000" anchor="t">
            <a:spAutoFit/>
          </a:bodyPr>
          <a:lstStyle/>
          <a:p>
            <a:pPr defTabSz="762000" eaLnBrk="0" fontAlgn="base" hangingPunct="0">
              <a:lnSpc>
                <a:spcPct val="93000"/>
              </a:lnSpc>
              <a:spcBef>
                <a:spcPct val="0"/>
              </a:spcBef>
              <a:spcAft>
                <a:spcPct val="0"/>
              </a:spcAft>
              <a:tabLst>
                <a:tab pos="2605088" algn="r"/>
              </a:tabLst>
            </a:pPr>
            <a:r>
              <a:rPr lang="de-DE" sz="1300" b="1" dirty="0"/>
              <a:t>4. Gesundheit</a:t>
            </a:r>
          </a:p>
          <a:p>
            <a:pPr defTabSz="762000" eaLnBrk="0" hangingPunct="0">
              <a:lnSpc>
                <a:spcPct val="93000"/>
              </a:lnSpc>
              <a:tabLst>
                <a:tab pos="2605088" algn="r"/>
              </a:tabLst>
            </a:pPr>
            <a:r>
              <a:rPr lang="de-DE" sz="1100" dirty="0"/>
              <a:t>Regionale Bewertungskriterien</a:t>
            </a:r>
          </a:p>
          <a:p>
            <a:pPr marL="144463" lvl="1" indent="-144463" defTabSz="762000" eaLnBrk="0" hangingPunct="0">
              <a:lnSpc>
                <a:spcPct val="93000"/>
              </a:lnSpc>
              <a:buClr>
                <a:schemeClr val="accent5"/>
              </a:buClr>
              <a:buFont typeface="Wingdings" charset="2"/>
              <a:buChar char="§"/>
              <a:tabLst>
                <a:tab pos="2605088" algn="r"/>
              </a:tabLst>
            </a:pPr>
            <a:r>
              <a:rPr lang="de-DE" sz="1100" b="0" dirty="0"/>
              <a:t>Verkehrstote</a:t>
            </a:r>
          </a:p>
          <a:p>
            <a:pPr marL="144463" lvl="1" indent="-144463" defTabSz="762000" eaLnBrk="0" hangingPunct="0">
              <a:lnSpc>
                <a:spcPct val="93000"/>
              </a:lnSpc>
              <a:buClr>
                <a:schemeClr val="accent5"/>
              </a:buClr>
              <a:buFont typeface="Wingdings" charset="2"/>
              <a:buChar char="§"/>
              <a:tabLst>
                <a:tab pos="2605088" algn="r"/>
              </a:tabLst>
            </a:pPr>
            <a:r>
              <a:rPr lang="de-DE" sz="1100" b="0" dirty="0"/>
              <a:t>(Gesunde) Lebenserwartung</a:t>
            </a:r>
          </a:p>
          <a:p>
            <a:pPr marL="144463" lvl="1" indent="-144463" defTabSz="762000" eaLnBrk="0" hangingPunct="0">
              <a:lnSpc>
                <a:spcPct val="93000"/>
              </a:lnSpc>
              <a:buClr>
                <a:schemeClr val="accent5"/>
              </a:buClr>
              <a:buFont typeface="Wingdings" charset="2"/>
              <a:buChar char="§"/>
              <a:tabLst>
                <a:tab pos="2605088" algn="r"/>
              </a:tabLst>
            </a:pPr>
            <a:r>
              <a:rPr lang="de-DE" sz="1100" b="0" dirty="0"/>
              <a:t>Kindersterblichkeit</a:t>
            </a:r>
          </a:p>
          <a:p>
            <a:pPr marL="144463" lvl="1" indent="-144463" defTabSz="762000" eaLnBrk="0" hangingPunct="0">
              <a:lnSpc>
                <a:spcPct val="93000"/>
              </a:lnSpc>
              <a:buClr>
                <a:schemeClr val="accent5"/>
              </a:buClr>
              <a:buFont typeface="Wingdings" charset="2"/>
              <a:buChar char="§"/>
              <a:tabLst>
                <a:tab pos="2605088" algn="r"/>
              </a:tabLst>
            </a:pPr>
            <a:r>
              <a:rPr lang="de-DE" sz="1100" b="0" dirty="0"/>
              <a:t>Krebstote</a:t>
            </a:r>
          </a:p>
          <a:p>
            <a:pPr marL="144463" lvl="1" indent="-144463" defTabSz="762000" eaLnBrk="0" hangingPunct="0">
              <a:lnSpc>
                <a:spcPct val="93000"/>
              </a:lnSpc>
              <a:buClr>
                <a:schemeClr val="accent5"/>
              </a:buClr>
              <a:buFont typeface="Wingdings" charset="2"/>
              <a:buChar char="§"/>
              <a:tabLst>
                <a:tab pos="2605088" algn="r"/>
              </a:tabLst>
            </a:pPr>
            <a:r>
              <a:rPr lang="de-DE" sz="1100" b="0" dirty="0"/>
              <a:t>Tote durch Herzerkrankungen</a:t>
            </a:r>
          </a:p>
          <a:p>
            <a:pPr marL="144463" lvl="1" indent="-144463" defTabSz="762000" eaLnBrk="0" hangingPunct="0">
              <a:lnSpc>
                <a:spcPct val="93000"/>
              </a:lnSpc>
              <a:buClr>
                <a:schemeClr val="accent5"/>
              </a:buClr>
              <a:buFont typeface="Wingdings" charset="2"/>
              <a:buChar char="§"/>
              <a:tabLst>
                <a:tab pos="2605088" algn="r"/>
              </a:tabLst>
            </a:pPr>
            <a:r>
              <a:rPr lang="de-DE" sz="1100" b="0" dirty="0"/>
              <a:t>Selbstmorde</a:t>
            </a:r>
          </a:p>
        </p:txBody>
      </p:sp>
      <p:sp>
        <p:nvSpPr>
          <p:cNvPr id="24" name="TextBox 16"/>
          <p:cNvSpPr txBox="1"/>
          <p:nvPr/>
        </p:nvSpPr>
        <p:spPr>
          <a:xfrm>
            <a:off x="566742" y="6717836"/>
            <a:ext cx="5000938" cy="138499"/>
          </a:xfrm>
          <a:prstGeom prst="rect">
            <a:avLst/>
          </a:prstGeom>
          <a:noFill/>
        </p:spPr>
        <p:txBody>
          <a:bodyPr vert="horz" wrap="square" lIns="0" tIns="0" rIns="0" bIns="0" rtlCol="0" anchor="b" anchorCtr="0">
            <a:spAutoFit/>
          </a:bodyPr>
          <a:lstStyle/>
          <a:p>
            <a:pPr marL="460375" indent="-460375"/>
            <a:r>
              <a:rPr lang="de-DE" sz="900" b="0" dirty="0"/>
              <a:t>Quelle: Europäische Kommission: Regional </a:t>
            </a:r>
            <a:r>
              <a:rPr lang="de-DE" sz="900" b="0" dirty="0" err="1"/>
              <a:t>Competitiveness</a:t>
            </a:r>
            <a:r>
              <a:rPr lang="de-DE" sz="900" b="0" dirty="0"/>
              <a:t> Index 2022, </a:t>
            </a:r>
            <a:r>
              <a:rPr lang="de-DE" sz="900" b="0" dirty="0" err="1"/>
              <a:t>hoeffingersolutions</a:t>
            </a:r>
            <a:endParaRPr lang="de-DE" sz="900" b="0" dirty="0"/>
          </a:p>
        </p:txBody>
      </p:sp>
      <p:sp>
        <p:nvSpPr>
          <p:cNvPr id="23" name="rbSticker"/>
          <p:cNvSpPr txBox="1">
            <a:spLocks noChangeArrowheads="1"/>
          </p:cNvSpPr>
          <p:nvPr/>
        </p:nvSpPr>
        <p:spPr bwMode="auto">
          <a:xfrm>
            <a:off x="8618956" y="1862166"/>
            <a:ext cx="711733" cy="200055"/>
          </a:xfrm>
          <a:prstGeom prst="rect">
            <a:avLst/>
          </a:prstGeom>
          <a:noFill/>
          <a:ln w="9525" algn="ctr">
            <a:noFill/>
            <a:miter lim="800000"/>
            <a:headEnd/>
            <a:tailEnd/>
          </a:ln>
        </p:spPr>
        <p:txBody>
          <a:bodyPr wrap="none" lIns="0" tIns="0" rIns="0" bIns="0" anchor="ctr">
            <a:spAutoFit/>
          </a:bodyPr>
          <a:lstStyle/>
          <a:p>
            <a:pPr algn="r" defTabSz="762000" eaLnBrk="0" hangingPunct="0"/>
            <a:r>
              <a:rPr lang="de-DE" cap="all" dirty="0">
                <a:solidFill>
                  <a:schemeClr val="bg2"/>
                </a:solidFill>
                <a:ea typeface="MS PGothic" pitchFamily="34" charset="-128"/>
              </a:rPr>
              <a:t>BACKUP</a:t>
            </a:r>
          </a:p>
        </p:txBody>
      </p:sp>
      <p:sp>
        <p:nvSpPr>
          <p:cNvPr id="25" name="TextBox 97"/>
          <p:cNvSpPr txBox="1">
            <a:spLocks/>
          </p:cNvSpPr>
          <p:nvPr>
            <p:custDataLst>
              <p:tags r:id="rId1"/>
            </p:custDataLst>
          </p:nvPr>
        </p:nvSpPr>
        <p:spPr bwMode="auto">
          <a:xfrm>
            <a:off x="566738" y="1854200"/>
            <a:ext cx="8755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b="1">
                <a:solidFill>
                  <a:schemeClr val="tx1"/>
                </a:solidFill>
                <a:latin typeface="Arial" charset="0"/>
                <a:ea typeface="ＭＳ Ｐゴシック" charset="0"/>
              </a:defRPr>
            </a:lvl1pPr>
            <a:lvl2pPr marL="742950" indent="-285750" eaLnBrk="0" hangingPunct="0">
              <a:defRPr sz="1300" b="1">
                <a:solidFill>
                  <a:schemeClr val="tx1"/>
                </a:solidFill>
                <a:latin typeface="Arial" charset="0"/>
                <a:ea typeface="ＭＳ Ｐゴシック" charset="0"/>
              </a:defRPr>
            </a:lvl2pPr>
            <a:lvl3pPr marL="1143000" indent="-228600" eaLnBrk="0" hangingPunct="0">
              <a:defRPr sz="1300" b="1">
                <a:solidFill>
                  <a:schemeClr val="tx1"/>
                </a:solidFill>
                <a:latin typeface="Arial" charset="0"/>
                <a:ea typeface="ＭＳ Ｐゴシック" charset="0"/>
              </a:defRPr>
            </a:lvl3pPr>
            <a:lvl4pPr marL="1600200" indent="-228600" eaLnBrk="0" hangingPunct="0">
              <a:defRPr sz="1300" b="1">
                <a:solidFill>
                  <a:schemeClr val="tx1"/>
                </a:solidFill>
                <a:latin typeface="Arial" charset="0"/>
                <a:ea typeface="ＭＳ Ｐゴシック" charset="0"/>
              </a:defRPr>
            </a:lvl4pPr>
            <a:lvl5pPr marL="2057400" indent="-228600" eaLnBrk="0" hangingPunct="0">
              <a:defRPr sz="1300" b="1">
                <a:solidFill>
                  <a:schemeClr val="tx1"/>
                </a:solidFill>
                <a:latin typeface="Arial" charset="0"/>
                <a:ea typeface="ＭＳ Ｐゴシック" charset="0"/>
              </a:defRPr>
            </a:lvl5pPr>
            <a:lvl6pPr marL="2514600" indent="-228600" eaLnBrk="0" fontAlgn="base" hangingPunct="0">
              <a:spcBef>
                <a:spcPct val="0"/>
              </a:spcBef>
              <a:spcAft>
                <a:spcPct val="0"/>
              </a:spcAft>
              <a:defRPr sz="1300" b="1">
                <a:solidFill>
                  <a:schemeClr val="tx1"/>
                </a:solidFill>
                <a:latin typeface="Arial" charset="0"/>
                <a:ea typeface="ＭＳ Ｐゴシック" charset="0"/>
              </a:defRPr>
            </a:lvl6pPr>
            <a:lvl7pPr marL="2971800" indent="-228600" eaLnBrk="0" fontAlgn="base" hangingPunct="0">
              <a:spcBef>
                <a:spcPct val="0"/>
              </a:spcBef>
              <a:spcAft>
                <a:spcPct val="0"/>
              </a:spcAft>
              <a:defRPr sz="1300" b="1">
                <a:solidFill>
                  <a:schemeClr val="tx1"/>
                </a:solidFill>
                <a:latin typeface="Arial" charset="0"/>
                <a:ea typeface="ＭＳ Ｐゴシック" charset="0"/>
              </a:defRPr>
            </a:lvl7pPr>
            <a:lvl8pPr marL="3429000" indent="-228600" eaLnBrk="0" fontAlgn="base" hangingPunct="0">
              <a:spcBef>
                <a:spcPct val="0"/>
              </a:spcBef>
              <a:spcAft>
                <a:spcPct val="0"/>
              </a:spcAft>
              <a:defRPr sz="1300" b="1">
                <a:solidFill>
                  <a:schemeClr val="tx1"/>
                </a:solidFill>
                <a:latin typeface="Arial" charset="0"/>
                <a:ea typeface="ＭＳ Ｐゴシック" charset="0"/>
              </a:defRPr>
            </a:lvl8pPr>
            <a:lvl9pPr marL="3886200" indent="-228600" eaLnBrk="0" fontAlgn="base" hangingPunct="0">
              <a:spcBef>
                <a:spcPct val="0"/>
              </a:spcBef>
              <a:spcAft>
                <a:spcPct val="0"/>
              </a:spcAft>
              <a:defRPr sz="1300" b="1">
                <a:solidFill>
                  <a:schemeClr val="tx1"/>
                </a:solidFill>
                <a:latin typeface="Arial" charset="0"/>
                <a:ea typeface="ＭＳ Ｐゴシック" charset="0"/>
              </a:defRPr>
            </a:lvl9pPr>
          </a:lstStyle>
          <a:p>
            <a:pPr eaLnBrk="1" hangingPunct="1"/>
            <a:r>
              <a:rPr lang="de-DE" sz="1700" b="0" dirty="0"/>
              <a:t>Europäischer regionaler Wettbewerbsfähigkeitsindex (RCI) – Überblick (2)</a:t>
            </a:r>
          </a:p>
        </p:txBody>
      </p:sp>
      <p:sp>
        <p:nvSpPr>
          <p:cNvPr id="31" name="Rechteck 48"/>
          <p:cNvSpPr/>
          <p:nvPr/>
        </p:nvSpPr>
        <p:spPr bwMode="auto">
          <a:xfrm>
            <a:off x="566738" y="2537871"/>
            <a:ext cx="2781362" cy="4036737"/>
          </a:xfrm>
          <a:prstGeom prst="rect">
            <a:avLst/>
          </a:prstGeom>
          <a:noFill/>
          <a:ln w="6350">
            <a:solidFill>
              <a:srgbClr val="F5AECF"/>
            </a:solidFill>
            <a:miter lim="800000"/>
            <a:headEnd/>
            <a:tailEnd/>
          </a:ln>
        </p:spPr>
        <p:txBody>
          <a:bodyPr wrap="square" lIns="72000" tIns="36000" rIns="0" bIns="36000" anchor="t">
            <a:spAutoFit/>
          </a:bodyPr>
          <a:lstStyle/>
          <a:p>
            <a:pPr defTabSz="762000" eaLnBrk="0" fontAlgn="base" hangingPunct="0">
              <a:lnSpc>
                <a:spcPct val="93000"/>
              </a:lnSpc>
              <a:spcBef>
                <a:spcPct val="0"/>
              </a:spcBef>
              <a:spcAft>
                <a:spcPct val="0"/>
              </a:spcAft>
              <a:tabLst>
                <a:tab pos="2605088" algn="r"/>
              </a:tabLst>
            </a:pPr>
            <a:r>
              <a:rPr lang="de-DE" sz="1300" b="1" dirty="0"/>
              <a:t>1. Institutionen</a:t>
            </a:r>
          </a:p>
          <a:p>
            <a:pPr defTabSz="762000" eaLnBrk="0" fontAlgn="base" hangingPunct="0">
              <a:lnSpc>
                <a:spcPct val="93000"/>
              </a:lnSpc>
              <a:spcBef>
                <a:spcPct val="0"/>
              </a:spcBef>
              <a:spcAft>
                <a:spcPct val="0"/>
              </a:spcAft>
              <a:tabLst>
                <a:tab pos="2605088" algn="r"/>
              </a:tabLst>
            </a:pPr>
            <a:r>
              <a:rPr lang="de-DE" sz="1100" dirty="0"/>
              <a:t>Regionale Bewertungskriterien</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r>
              <a:rPr lang="de-DE" sz="1100" b="0" dirty="0"/>
              <a:t>Korruption </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r>
              <a:rPr lang="de-DE" sz="1100" b="0" dirty="0"/>
              <a:t>Qualität und Verantwortung</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r>
              <a:rPr lang="de-DE" sz="1100" b="0" dirty="0"/>
              <a:t>Unparteilichkeit</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r>
              <a:rPr lang="de-DE" sz="1100" b="0" dirty="0"/>
              <a:t>% der Bevölkerung, die das Internet dazu nutzen um mit staatlichen Behörden in Kontakt zu treten</a:t>
            </a:r>
            <a:endParaRPr lang="de-DE" sz="1100" dirty="0"/>
          </a:p>
          <a:p>
            <a:pPr defTabSz="762000" eaLnBrk="0" fontAlgn="base" hangingPunct="0">
              <a:lnSpc>
                <a:spcPct val="93000"/>
              </a:lnSpc>
              <a:spcBef>
                <a:spcPct val="0"/>
              </a:spcBef>
              <a:spcAft>
                <a:spcPct val="0"/>
              </a:spcAft>
              <a:tabLst>
                <a:tab pos="2605088" algn="r"/>
              </a:tabLst>
            </a:pPr>
            <a:r>
              <a:rPr lang="de-DE" sz="1100" dirty="0"/>
              <a:t>Nationale Bewertungskriterien</a:t>
            </a:r>
          </a:p>
          <a:p>
            <a:pPr marL="144000" indent="-144000" defTabSz="762000" eaLnBrk="0" fontAlgn="base" hangingPunct="0">
              <a:lnSpc>
                <a:spcPct val="93000"/>
              </a:lnSpc>
              <a:spcBef>
                <a:spcPct val="0"/>
              </a:spcBef>
              <a:spcAft>
                <a:spcPct val="0"/>
              </a:spcAft>
              <a:buClr>
                <a:schemeClr val="tx1">
                  <a:lumMod val="50000"/>
                  <a:lumOff val="50000"/>
                </a:schemeClr>
              </a:buClr>
              <a:buFont typeface="Wingdings" pitchFamily="2" charset="2"/>
              <a:buChar char="§"/>
              <a:tabLst>
                <a:tab pos="2605088" algn="r"/>
              </a:tabLst>
            </a:pPr>
            <a:r>
              <a:rPr lang="de-DE" sz="1100" b="0" dirty="0"/>
              <a:t>Korruption in den nationalen öffentlichen Institutionen</a:t>
            </a:r>
          </a:p>
          <a:p>
            <a:pPr marL="144000" indent="-144000" defTabSz="762000" eaLnBrk="0" fontAlgn="base" hangingPunct="0">
              <a:lnSpc>
                <a:spcPct val="93000"/>
              </a:lnSpc>
              <a:spcBef>
                <a:spcPct val="0"/>
              </a:spcBef>
              <a:spcAft>
                <a:spcPct val="0"/>
              </a:spcAft>
              <a:buClr>
                <a:schemeClr val="tx1">
                  <a:lumMod val="50000"/>
                  <a:lumOff val="50000"/>
                </a:schemeClr>
              </a:buClr>
              <a:buFont typeface="Wingdings" pitchFamily="2" charset="2"/>
              <a:buChar char="§"/>
              <a:tabLst>
                <a:tab pos="2605088" algn="r"/>
              </a:tabLst>
            </a:pPr>
            <a:r>
              <a:rPr lang="de-DE" sz="1100" b="0" dirty="0"/>
              <a:t>Korruption in den lokalen oder regionalen öffentlichen Institutionen</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r>
              <a:rPr lang="de-DE" sz="1100" b="0" dirty="0" err="1"/>
              <a:t>Ease</a:t>
            </a:r>
            <a:r>
              <a:rPr lang="de-DE" sz="1100" b="0" dirty="0"/>
              <a:t> </a:t>
            </a:r>
            <a:r>
              <a:rPr lang="de-DE" sz="1100" b="0" dirty="0" err="1"/>
              <a:t>of</a:t>
            </a:r>
            <a:r>
              <a:rPr lang="de-DE" sz="1100" b="0" dirty="0"/>
              <a:t> </a:t>
            </a:r>
            <a:r>
              <a:rPr lang="de-DE" sz="1100" b="0" dirty="0" err="1"/>
              <a:t>doing</a:t>
            </a:r>
            <a:r>
              <a:rPr lang="de-DE" sz="1100" b="0" dirty="0"/>
              <a:t> </a:t>
            </a:r>
            <a:r>
              <a:rPr lang="de-DE" sz="1100" b="0" dirty="0" err="1"/>
              <a:t>business</a:t>
            </a:r>
            <a:r>
              <a:rPr lang="de-DE" sz="1100" b="0" dirty="0"/>
              <a:t> Index</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r>
              <a:rPr lang="de-DE" sz="1100" b="0" dirty="0"/>
              <a:t>Schutz der Eigentumsrechte</a:t>
            </a:r>
          </a:p>
          <a:p>
            <a:pPr marL="144000" indent="-144000" defTabSz="762000" eaLnBrk="0" fontAlgn="base" hangingPunct="0">
              <a:lnSpc>
                <a:spcPct val="93000"/>
              </a:lnSpc>
              <a:spcBef>
                <a:spcPct val="0"/>
              </a:spcBef>
              <a:spcAft>
                <a:spcPct val="0"/>
              </a:spcAft>
              <a:buClr>
                <a:schemeClr val="tx1">
                  <a:lumMod val="50000"/>
                  <a:lumOff val="50000"/>
                </a:schemeClr>
              </a:buClr>
              <a:buFont typeface="Wingdings" pitchFamily="2" charset="2"/>
              <a:buChar char="§"/>
              <a:tabLst>
                <a:tab pos="2605088" algn="r"/>
              </a:tabLst>
            </a:pPr>
            <a:r>
              <a:rPr lang="de-DE" sz="1100" b="0" dirty="0"/>
              <a:t>Schutz der geistigen Eigentumsrechte</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r>
              <a:rPr lang="de-DE" sz="1100" b="0" dirty="0"/>
              <a:t>Effektivität des Gesetzesrahmens in Streitschlichtung</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r>
              <a:rPr lang="de-DE" sz="1100" b="0" dirty="0"/>
              <a:t>Effektivität des Gesetzesrahmens in Gesetzesanfechtungen</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r>
              <a:rPr lang="de-DE" sz="1100" b="0" dirty="0"/>
              <a:t>Organisiertes Verbrechen</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r>
              <a:rPr lang="de-DE" sz="1100" b="0" dirty="0"/>
              <a:t>Zuverlässigkeit von Polizeidiensten</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r>
              <a:rPr lang="de-DE" sz="1100" b="0" dirty="0"/>
              <a:t>Unabhängigkeit des Justizsystems</a:t>
            </a:r>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endParaRPr lang="de-DE" sz="1100" b="0" dirty="0"/>
          </a:p>
          <a:p>
            <a:pPr marL="144000" indent="-144000" defTabSz="762000" eaLnBrk="0" hangingPunct="0">
              <a:lnSpc>
                <a:spcPct val="93000"/>
              </a:lnSpc>
              <a:buClr>
                <a:schemeClr val="tx1">
                  <a:lumMod val="50000"/>
                  <a:lumOff val="50000"/>
                </a:schemeClr>
              </a:buClr>
              <a:buFont typeface="Wingdings" pitchFamily="2" charset="2"/>
              <a:buChar char="§"/>
              <a:tabLst>
                <a:tab pos="2605088" algn="r"/>
              </a:tabLst>
            </a:pPr>
            <a:endParaRPr lang="de-DE" sz="1100" b="0" dirty="0"/>
          </a:p>
        </p:txBody>
      </p:sp>
      <p:sp>
        <p:nvSpPr>
          <p:cNvPr id="32" name="Rechteck 48"/>
          <p:cNvSpPr/>
          <p:nvPr/>
        </p:nvSpPr>
        <p:spPr bwMode="auto">
          <a:xfrm>
            <a:off x="3553588" y="2527360"/>
            <a:ext cx="2781362" cy="1360684"/>
          </a:xfrm>
          <a:prstGeom prst="rect">
            <a:avLst/>
          </a:prstGeom>
          <a:noFill/>
          <a:ln w="6350">
            <a:solidFill>
              <a:srgbClr val="F5AECF"/>
            </a:solidFill>
            <a:miter lim="800000"/>
            <a:headEnd/>
            <a:tailEnd/>
          </a:ln>
        </p:spPr>
        <p:txBody>
          <a:bodyPr lIns="72000" tIns="36000" rIns="0" bIns="36000" anchor="t">
            <a:spAutoFit/>
          </a:bodyPr>
          <a:lstStyle/>
          <a:p>
            <a:pPr defTabSz="762000" eaLnBrk="0" fontAlgn="base" hangingPunct="0">
              <a:lnSpc>
                <a:spcPct val="93000"/>
              </a:lnSpc>
              <a:spcBef>
                <a:spcPct val="0"/>
              </a:spcBef>
              <a:spcAft>
                <a:spcPct val="0"/>
              </a:spcAft>
              <a:tabLst>
                <a:tab pos="2605088" algn="r"/>
              </a:tabLst>
            </a:pPr>
            <a:r>
              <a:rPr lang="de-DE" sz="1300" b="1" dirty="0"/>
              <a:t>2. </a:t>
            </a:r>
            <a:r>
              <a:rPr lang="de-DE" sz="1300" b="1" dirty="0" err="1"/>
              <a:t>Gesamtwirtschaftl</a:t>
            </a:r>
            <a:r>
              <a:rPr lang="de-DE" sz="1300" b="1" dirty="0"/>
              <a:t>. Stabilität</a:t>
            </a:r>
          </a:p>
          <a:p>
            <a:pPr defTabSz="762000" eaLnBrk="0" hangingPunct="0">
              <a:lnSpc>
                <a:spcPct val="93000"/>
              </a:lnSpc>
              <a:tabLst>
                <a:tab pos="2605088" algn="r"/>
              </a:tabLst>
            </a:pPr>
            <a:r>
              <a:rPr lang="de-DE" sz="1100" dirty="0"/>
              <a:t>Nationale Bewertungskriterien</a:t>
            </a:r>
          </a:p>
          <a:p>
            <a:pPr marL="144000" indent="-144000" defTabSz="762000" eaLnBrk="0" fontAlgn="base" hangingPunct="0">
              <a:lnSpc>
                <a:spcPct val="93000"/>
              </a:lnSpc>
              <a:spcBef>
                <a:spcPct val="0"/>
              </a:spcBef>
              <a:spcAft>
                <a:spcPct val="0"/>
              </a:spcAft>
              <a:buClr>
                <a:schemeClr val="tx1">
                  <a:lumMod val="50000"/>
                  <a:lumOff val="50000"/>
                </a:schemeClr>
              </a:buClr>
              <a:buFont typeface="Wingdings" charset="2"/>
              <a:buChar char="§"/>
              <a:tabLst>
                <a:tab pos="2605088" algn="r"/>
              </a:tabLst>
            </a:pPr>
            <a:r>
              <a:rPr lang="de-DE" sz="1100" b="0" dirty="0"/>
              <a:t>Staatsüberschuss /-defizit</a:t>
            </a:r>
          </a:p>
          <a:p>
            <a:pPr marL="144000" indent="-144000" defTabSz="762000" eaLnBrk="0" fontAlgn="base" hangingPunct="0">
              <a:lnSpc>
                <a:spcPct val="93000"/>
              </a:lnSpc>
              <a:spcBef>
                <a:spcPct val="0"/>
              </a:spcBef>
              <a:spcAft>
                <a:spcPct val="0"/>
              </a:spcAft>
              <a:buClr>
                <a:schemeClr val="tx1">
                  <a:lumMod val="50000"/>
                  <a:lumOff val="50000"/>
                </a:schemeClr>
              </a:buClr>
              <a:buFont typeface="Wingdings" charset="2"/>
              <a:buChar char="§"/>
              <a:tabLst>
                <a:tab pos="2605088" algn="r"/>
              </a:tabLst>
            </a:pPr>
            <a:r>
              <a:rPr lang="de-DE" sz="1100" b="0" dirty="0"/>
              <a:t>Staatsreserven</a:t>
            </a:r>
          </a:p>
          <a:p>
            <a:pPr marL="144000" indent="-144000" defTabSz="762000" eaLnBrk="0" fontAlgn="base" hangingPunct="0">
              <a:lnSpc>
                <a:spcPct val="93000"/>
              </a:lnSpc>
              <a:spcBef>
                <a:spcPct val="0"/>
              </a:spcBef>
              <a:spcAft>
                <a:spcPct val="0"/>
              </a:spcAft>
              <a:buClr>
                <a:schemeClr val="tx1">
                  <a:lumMod val="50000"/>
                  <a:lumOff val="50000"/>
                </a:schemeClr>
              </a:buClr>
              <a:buFont typeface="Wingdings" charset="2"/>
              <a:buChar char="§"/>
              <a:tabLst>
                <a:tab pos="2605088" algn="r"/>
              </a:tabLst>
            </a:pPr>
            <a:r>
              <a:rPr lang="de-DE" sz="1100" b="0" dirty="0"/>
              <a:t>Renditen von Staatsanleihen</a:t>
            </a:r>
          </a:p>
          <a:p>
            <a:pPr marL="144000" indent="-144000" defTabSz="762000" eaLnBrk="0" fontAlgn="base" hangingPunct="0">
              <a:lnSpc>
                <a:spcPct val="93000"/>
              </a:lnSpc>
              <a:spcBef>
                <a:spcPct val="0"/>
              </a:spcBef>
              <a:spcAft>
                <a:spcPct val="0"/>
              </a:spcAft>
              <a:buClr>
                <a:schemeClr val="tx1">
                  <a:lumMod val="50000"/>
                  <a:lumOff val="50000"/>
                </a:schemeClr>
              </a:buClr>
              <a:buFont typeface="Wingdings" charset="2"/>
              <a:buChar char="§"/>
              <a:tabLst>
                <a:tab pos="2605088" algn="r"/>
              </a:tabLst>
            </a:pPr>
            <a:r>
              <a:rPr lang="de-DE" sz="1100" b="0" dirty="0"/>
              <a:t>Staatsschulden</a:t>
            </a:r>
          </a:p>
          <a:p>
            <a:pPr marL="144000" indent="-144000" defTabSz="762000" eaLnBrk="0" fontAlgn="base" hangingPunct="0">
              <a:lnSpc>
                <a:spcPct val="93000"/>
              </a:lnSpc>
              <a:spcBef>
                <a:spcPct val="0"/>
              </a:spcBef>
              <a:spcAft>
                <a:spcPct val="0"/>
              </a:spcAft>
              <a:buClr>
                <a:schemeClr val="tx1">
                  <a:lumMod val="50000"/>
                  <a:lumOff val="50000"/>
                </a:schemeClr>
              </a:buClr>
              <a:buFont typeface="Wingdings" charset="2"/>
              <a:buChar char="§"/>
              <a:tabLst>
                <a:tab pos="2605088" algn="r"/>
              </a:tabLst>
            </a:pPr>
            <a:r>
              <a:rPr lang="de-DE" sz="1100" b="0" dirty="0"/>
              <a:t>NIIP Net International Investment Position</a:t>
            </a:r>
          </a:p>
        </p:txBody>
      </p:sp>
      <p:sp>
        <p:nvSpPr>
          <p:cNvPr id="35" name="Rechteck 48"/>
          <p:cNvSpPr/>
          <p:nvPr/>
        </p:nvSpPr>
        <p:spPr bwMode="auto">
          <a:xfrm>
            <a:off x="6540438" y="2527360"/>
            <a:ext cx="2781362" cy="1360684"/>
          </a:xfrm>
          <a:prstGeom prst="rect">
            <a:avLst/>
          </a:prstGeom>
          <a:noFill/>
          <a:ln w="6350">
            <a:solidFill>
              <a:srgbClr val="F5AECF"/>
            </a:solidFill>
            <a:miter lim="800000"/>
            <a:headEnd/>
            <a:tailEnd/>
          </a:ln>
        </p:spPr>
        <p:txBody>
          <a:bodyPr lIns="72000" tIns="36000" rIns="0" bIns="36000" anchor="t">
            <a:spAutoFit/>
          </a:bodyPr>
          <a:lstStyle/>
          <a:p>
            <a:pPr defTabSz="762000" eaLnBrk="0" fontAlgn="base" hangingPunct="0">
              <a:lnSpc>
                <a:spcPct val="93000"/>
              </a:lnSpc>
              <a:spcBef>
                <a:spcPct val="0"/>
              </a:spcBef>
              <a:spcAft>
                <a:spcPct val="0"/>
              </a:spcAft>
              <a:tabLst>
                <a:tab pos="2605088" algn="r"/>
              </a:tabLst>
            </a:pPr>
            <a:r>
              <a:rPr lang="de-DE" sz="1300" b="1" dirty="0"/>
              <a:t>5</a:t>
            </a:r>
            <a:r>
              <a:rPr lang="de-DE" dirty="0"/>
              <a:t>. Basis Ausbildung</a:t>
            </a:r>
          </a:p>
          <a:p>
            <a:pPr defTabSz="762000" eaLnBrk="0" hangingPunct="0">
              <a:lnSpc>
                <a:spcPct val="93000"/>
              </a:lnSpc>
              <a:tabLst>
                <a:tab pos="2605088" algn="r"/>
              </a:tabLst>
            </a:pPr>
            <a:r>
              <a:rPr lang="de-DE" sz="1100" dirty="0"/>
              <a:t>Nationale Bewertungskriterien</a:t>
            </a:r>
          </a:p>
          <a:p>
            <a:pPr defTabSz="762000" eaLnBrk="0" hangingPunct="0">
              <a:lnSpc>
                <a:spcPct val="93000"/>
              </a:lnSpc>
              <a:buClr>
                <a:schemeClr val="tx1">
                  <a:lumMod val="50000"/>
                  <a:lumOff val="50000"/>
                </a:schemeClr>
              </a:buClr>
              <a:tabLst>
                <a:tab pos="2605088" algn="r"/>
              </a:tabLst>
            </a:pPr>
            <a:r>
              <a:rPr lang="de-DE" sz="1100" b="0" dirty="0"/>
              <a:t>% der Bevölkerung im Alter von 15 Jahren mit einer</a:t>
            </a:r>
            <a:endParaRPr lang="de-DE" sz="900" b="0" dirty="0"/>
          </a:p>
          <a:p>
            <a:pPr marL="144000" indent="-144000" defTabSz="762000" eaLnBrk="0" fontAlgn="base" hangingPunct="0">
              <a:lnSpc>
                <a:spcPct val="93000"/>
              </a:lnSpc>
              <a:spcBef>
                <a:spcPct val="0"/>
              </a:spcBef>
              <a:spcAft>
                <a:spcPct val="0"/>
              </a:spcAft>
              <a:buClr>
                <a:schemeClr val="tx1">
                  <a:lumMod val="50000"/>
                  <a:lumOff val="50000"/>
                </a:schemeClr>
              </a:buClr>
              <a:buFont typeface="Wingdings" pitchFamily="2" charset="2"/>
              <a:buChar char="§"/>
              <a:tabLst>
                <a:tab pos="2605088" algn="r"/>
              </a:tabLst>
            </a:pPr>
            <a:r>
              <a:rPr lang="de-DE" sz="1100" b="0" dirty="0"/>
              <a:t>Geringen Leseleistung</a:t>
            </a:r>
          </a:p>
          <a:p>
            <a:pPr marL="144000" indent="-144000" defTabSz="762000" eaLnBrk="0" fontAlgn="base" hangingPunct="0">
              <a:lnSpc>
                <a:spcPct val="93000"/>
              </a:lnSpc>
              <a:spcBef>
                <a:spcPct val="0"/>
              </a:spcBef>
              <a:spcAft>
                <a:spcPct val="0"/>
              </a:spcAft>
              <a:buClr>
                <a:schemeClr val="tx1">
                  <a:lumMod val="50000"/>
                  <a:lumOff val="50000"/>
                </a:schemeClr>
              </a:buClr>
              <a:buFont typeface="Wingdings" pitchFamily="2" charset="2"/>
              <a:buChar char="§"/>
              <a:tabLst>
                <a:tab pos="2605088" algn="r"/>
              </a:tabLst>
            </a:pPr>
            <a:r>
              <a:rPr lang="de-DE" sz="1100" b="0" dirty="0"/>
              <a:t>Geringen Rechenleistung</a:t>
            </a:r>
          </a:p>
          <a:p>
            <a:pPr marL="144000" indent="-144000" defTabSz="762000" eaLnBrk="0" fontAlgn="base" hangingPunct="0">
              <a:lnSpc>
                <a:spcPct val="93000"/>
              </a:lnSpc>
              <a:spcBef>
                <a:spcPct val="0"/>
              </a:spcBef>
              <a:spcAft>
                <a:spcPct val="0"/>
              </a:spcAft>
              <a:buClr>
                <a:schemeClr val="tx1">
                  <a:lumMod val="50000"/>
                  <a:lumOff val="50000"/>
                </a:schemeClr>
              </a:buClr>
              <a:buFont typeface="Wingdings" pitchFamily="2" charset="2"/>
              <a:buChar char="§"/>
              <a:tabLst>
                <a:tab pos="2605088" algn="r"/>
              </a:tabLst>
            </a:pPr>
            <a:r>
              <a:rPr lang="de-DE" sz="1100" b="0" dirty="0"/>
              <a:t>Geringen Leistungen in den Naturwissenschaften</a:t>
            </a:r>
          </a:p>
        </p:txBody>
      </p:sp>
      <p:pic>
        <p:nvPicPr>
          <p:cNvPr id="4" name="Bild 3"/>
          <p:cNvPicPr>
            <a:picLocks noChangeAspect="1"/>
          </p:cNvPicPr>
          <p:nvPr/>
        </p:nvPicPr>
        <p:blipFill>
          <a:blip r:embed="rId3" cstate="print"/>
          <a:stretch>
            <a:fillRect/>
          </a:stretch>
        </p:blipFill>
        <p:spPr>
          <a:xfrm>
            <a:off x="6540438" y="5252291"/>
            <a:ext cx="2781362" cy="1311806"/>
          </a:xfrm>
          <a:prstGeom prst="rect">
            <a:avLst/>
          </a:prstGeom>
          <a:ln>
            <a:noFill/>
          </a:ln>
        </p:spPr>
      </p:pic>
      <p:sp>
        <p:nvSpPr>
          <p:cNvPr id="37" name="Rechteck 36"/>
          <p:cNvSpPr/>
          <p:nvPr/>
        </p:nvSpPr>
        <p:spPr bwMode="auto">
          <a:xfrm>
            <a:off x="6540438" y="5252291"/>
            <a:ext cx="863662" cy="131189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sp>
        <p:nvSpPr>
          <p:cNvPr id="38" name="Rechteck 37"/>
          <p:cNvSpPr/>
          <p:nvPr/>
        </p:nvSpPr>
        <p:spPr bwMode="auto">
          <a:xfrm>
            <a:off x="7499288" y="5252291"/>
            <a:ext cx="1822512" cy="1311894"/>
          </a:xfrm>
          <a:prstGeom prst="rect">
            <a:avLst/>
          </a:prstGeom>
          <a:solidFill>
            <a:schemeClr val="accent1">
              <a:alpha val="68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037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738" y="1000125"/>
            <a:ext cx="8892572" cy="661988"/>
          </a:xfrm>
        </p:spPr>
        <p:txBody>
          <a:bodyPr/>
          <a:lstStyle/>
          <a:p>
            <a:r>
              <a:rPr lang="de-DE"/>
              <a:t>Methodik (3): In der Effizienzgruppe bewertet und vergleicht die Europäische Kommission den (Arbeits-)Markt und die höhere Bildung</a:t>
            </a:r>
          </a:p>
        </p:txBody>
      </p:sp>
      <p:sp>
        <p:nvSpPr>
          <p:cNvPr id="23" name="rbSticker"/>
          <p:cNvSpPr txBox="1">
            <a:spLocks noChangeArrowheads="1"/>
          </p:cNvSpPr>
          <p:nvPr/>
        </p:nvSpPr>
        <p:spPr bwMode="auto">
          <a:xfrm>
            <a:off x="8618956" y="1862166"/>
            <a:ext cx="711733" cy="200055"/>
          </a:xfrm>
          <a:prstGeom prst="rect">
            <a:avLst/>
          </a:prstGeom>
          <a:noFill/>
          <a:ln w="9525" algn="ctr">
            <a:noFill/>
            <a:miter lim="800000"/>
            <a:headEnd/>
            <a:tailEnd/>
          </a:ln>
        </p:spPr>
        <p:txBody>
          <a:bodyPr wrap="none" lIns="0" tIns="0" rIns="0" bIns="0" anchor="ctr">
            <a:spAutoFit/>
          </a:bodyPr>
          <a:lstStyle/>
          <a:p>
            <a:pPr algn="r" defTabSz="762000" eaLnBrk="0" hangingPunct="0"/>
            <a:r>
              <a:rPr lang="de-DE" cap="all">
                <a:solidFill>
                  <a:schemeClr val="bg2"/>
                </a:solidFill>
                <a:ea typeface="MS PGothic" pitchFamily="34" charset="-128"/>
              </a:rPr>
              <a:t>BACKUP</a:t>
            </a:r>
          </a:p>
        </p:txBody>
      </p:sp>
      <p:sp>
        <p:nvSpPr>
          <p:cNvPr id="25" name="TextBox 97"/>
          <p:cNvSpPr txBox="1">
            <a:spLocks/>
          </p:cNvSpPr>
          <p:nvPr>
            <p:custDataLst>
              <p:tags r:id="rId1"/>
            </p:custDataLst>
          </p:nvPr>
        </p:nvSpPr>
        <p:spPr bwMode="auto">
          <a:xfrm>
            <a:off x="566738" y="1854200"/>
            <a:ext cx="8755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b="1">
                <a:solidFill>
                  <a:schemeClr val="tx1"/>
                </a:solidFill>
                <a:latin typeface="Arial" charset="0"/>
                <a:ea typeface="ＭＳ Ｐゴシック" charset="0"/>
              </a:defRPr>
            </a:lvl1pPr>
            <a:lvl2pPr marL="742950" indent="-285750" eaLnBrk="0" hangingPunct="0">
              <a:defRPr sz="1300" b="1">
                <a:solidFill>
                  <a:schemeClr val="tx1"/>
                </a:solidFill>
                <a:latin typeface="Arial" charset="0"/>
                <a:ea typeface="ＭＳ Ｐゴシック" charset="0"/>
              </a:defRPr>
            </a:lvl2pPr>
            <a:lvl3pPr marL="1143000" indent="-228600" eaLnBrk="0" hangingPunct="0">
              <a:defRPr sz="1300" b="1">
                <a:solidFill>
                  <a:schemeClr val="tx1"/>
                </a:solidFill>
                <a:latin typeface="Arial" charset="0"/>
                <a:ea typeface="ＭＳ Ｐゴシック" charset="0"/>
              </a:defRPr>
            </a:lvl3pPr>
            <a:lvl4pPr marL="1600200" indent="-228600" eaLnBrk="0" hangingPunct="0">
              <a:defRPr sz="1300" b="1">
                <a:solidFill>
                  <a:schemeClr val="tx1"/>
                </a:solidFill>
                <a:latin typeface="Arial" charset="0"/>
                <a:ea typeface="ＭＳ Ｐゴシック" charset="0"/>
              </a:defRPr>
            </a:lvl4pPr>
            <a:lvl5pPr marL="2057400" indent="-228600" eaLnBrk="0" hangingPunct="0">
              <a:defRPr sz="1300" b="1">
                <a:solidFill>
                  <a:schemeClr val="tx1"/>
                </a:solidFill>
                <a:latin typeface="Arial" charset="0"/>
                <a:ea typeface="ＭＳ Ｐゴシック" charset="0"/>
              </a:defRPr>
            </a:lvl5pPr>
            <a:lvl6pPr marL="2514600" indent="-228600" eaLnBrk="0" fontAlgn="base" hangingPunct="0">
              <a:spcBef>
                <a:spcPct val="0"/>
              </a:spcBef>
              <a:spcAft>
                <a:spcPct val="0"/>
              </a:spcAft>
              <a:defRPr sz="1300" b="1">
                <a:solidFill>
                  <a:schemeClr val="tx1"/>
                </a:solidFill>
                <a:latin typeface="Arial" charset="0"/>
                <a:ea typeface="ＭＳ Ｐゴシック" charset="0"/>
              </a:defRPr>
            </a:lvl6pPr>
            <a:lvl7pPr marL="2971800" indent="-228600" eaLnBrk="0" fontAlgn="base" hangingPunct="0">
              <a:spcBef>
                <a:spcPct val="0"/>
              </a:spcBef>
              <a:spcAft>
                <a:spcPct val="0"/>
              </a:spcAft>
              <a:defRPr sz="1300" b="1">
                <a:solidFill>
                  <a:schemeClr val="tx1"/>
                </a:solidFill>
                <a:latin typeface="Arial" charset="0"/>
                <a:ea typeface="ＭＳ Ｐゴシック" charset="0"/>
              </a:defRPr>
            </a:lvl7pPr>
            <a:lvl8pPr marL="3429000" indent="-228600" eaLnBrk="0" fontAlgn="base" hangingPunct="0">
              <a:spcBef>
                <a:spcPct val="0"/>
              </a:spcBef>
              <a:spcAft>
                <a:spcPct val="0"/>
              </a:spcAft>
              <a:defRPr sz="1300" b="1">
                <a:solidFill>
                  <a:schemeClr val="tx1"/>
                </a:solidFill>
                <a:latin typeface="Arial" charset="0"/>
                <a:ea typeface="ＭＳ Ｐゴシック" charset="0"/>
              </a:defRPr>
            </a:lvl8pPr>
            <a:lvl9pPr marL="3886200" indent="-228600" eaLnBrk="0" fontAlgn="base" hangingPunct="0">
              <a:spcBef>
                <a:spcPct val="0"/>
              </a:spcBef>
              <a:spcAft>
                <a:spcPct val="0"/>
              </a:spcAft>
              <a:defRPr sz="1300" b="1">
                <a:solidFill>
                  <a:schemeClr val="tx1"/>
                </a:solidFill>
                <a:latin typeface="Arial" charset="0"/>
                <a:ea typeface="ＭＳ Ｐゴシック" charset="0"/>
              </a:defRPr>
            </a:lvl9pPr>
          </a:lstStyle>
          <a:p>
            <a:pPr eaLnBrk="1" hangingPunct="1"/>
            <a:r>
              <a:rPr lang="de-DE" sz="1700" b="0"/>
              <a:t>Europäischer regionaler Wettbewerbsfähigkeitsindex (RCI) – Überblick (3)</a:t>
            </a:r>
          </a:p>
        </p:txBody>
      </p:sp>
      <p:sp>
        <p:nvSpPr>
          <p:cNvPr id="27" name="Rechteck 48"/>
          <p:cNvSpPr/>
          <p:nvPr/>
        </p:nvSpPr>
        <p:spPr bwMode="auto">
          <a:xfrm>
            <a:off x="566738" y="2259820"/>
            <a:ext cx="8755062" cy="324000"/>
          </a:xfrm>
          <a:prstGeom prst="rect">
            <a:avLst/>
          </a:prstGeom>
          <a:solidFill>
            <a:srgbClr val="FFC000"/>
          </a:solidFill>
          <a:ln w="6350">
            <a:solidFill>
              <a:srgbClr val="FFC000"/>
            </a:solidFill>
            <a:miter lim="800000"/>
            <a:headEnd/>
            <a:tailEnd/>
          </a:ln>
        </p:spPr>
        <p:txBody>
          <a:bodyPr lIns="72000" tIns="0" rIns="0" bIns="0" anchor="ctr"/>
          <a:lstStyle/>
          <a:p>
            <a:pPr defTabSz="762000" eaLnBrk="0" fontAlgn="base" hangingPunct="0">
              <a:lnSpc>
                <a:spcPct val="93000"/>
              </a:lnSpc>
              <a:spcBef>
                <a:spcPct val="0"/>
              </a:spcBef>
              <a:spcAft>
                <a:spcPct val="0"/>
              </a:spcAft>
              <a:tabLst>
                <a:tab pos="2605088" algn="r"/>
              </a:tabLst>
            </a:pPr>
            <a:r>
              <a:rPr lang="de-DE" sz="1500" b="1"/>
              <a:t>EFFICIENCY GROUP</a:t>
            </a:r>
          </a:p>
        </p:txBody>
      </p:sp>
      <p:sp>
        <p:nvSpPr>
          <p:cNvPr id="28" name="Rechteck 48"/>
          <p:cNvSpPr/>
          <p:nvPr/>
        </p:nvSpPr>
        <p:spPr bwMode="auto">
          <a:xfrm>
            <a:off x="566738" y="2777543"/>
            <a:ext cx="4246562" cy="1360684"/>
          </a:xfrm>
          <a:prstGeom prst="rect">
            <a:avLst/>
          </a:prstGeom>
          <a:noFill/>
          <a:ln w="6350">
            <a:solidFill>
              <a:srgbClr val="FFC000"/>
            </a:solidFill>
            <a:miter lim="800000"/>
            <a:headEnd/>
            <a:tailEnd/>
          </a:ln>
        </p:spPr>
        <p:txBody>
          <a:bodyPr wrap="square" lIns="72000" tIns="36000" rIns="0" bIns="36000" anchor="t" anchorCtr="0">
            <a:spAutoFit/>
          </a:bodyPr>
          <a:lstStyle/>
          <a:p>
            <a:pPr defTabSz="762000" eaLnBrk="0" fontAlgn="base" hangingPunct="0">
              <a:lnSpc>
                <a:spcPct val="93000"/>
              </a:lnSpc>
              <a:spcBef>
                <a:spcPct val="0"/>
              </a:spcBef>
              <a:spcAft>
                <a:spcPct val="0"/>
              </a:spcAft>
              <a:tabLst>
                <a:tab pos="2605088" algn="r"/>
              </a:tabLst>
            </a:pPr>
            <a:r>
              <a:rPr lang="de-DE"/>
              <a:t>6. Höhere Bildung und lebenslanges Lernen</a:t>
            </a:r>
          </a:p>
          <a:p>
            <a:pPr defTabSz="762000" eaLnBrk="0" hangingPunct="0">
              <a:lnSpc>
                <a:spcPct val="93000"/>
              </a:lnSpc>
              <a:tabLst>
                <a:tab pos="2605088" algn="r"/>
              </a:tabLst>
            </a:pPr>
            <a:r>
              <a:rPr lang="de-DE" sz="1100"/>
              <a:t>Regionale Bewertungskriterien</a:t>
            </a:r>
            <a:endParaRPr lang="de-DE" sz="1100" b="0"/>
          </a:p>
          <a:p>
            <a:pPr marL="144463" lvl="1" indent="-144463" defTabSz="762000" eaLnBrk="0" hangingPunct="0">
              <a:lnSpc>
                <a:spcPct val="93000"/>
              </a:lnSpc>
              <a:buClr>
                <a:schemeClr val="accent5"/>
              </a:buClr>
              <a:buFont typeface="Wingdings" charset="2"/>
              <a:buChar char="§"/>
              <a:tabLst>
                <a:tab pos="2605088" algn="r"/>
              </a:tabLst>
            </a:pPr>
            <a:r>
              <a:rPr lang="de-DE" sz="1100" b="0"/>
              <a:t>Bevölkerungsanteil mit höherem Bildungsabschluss (25-34J.)</a:t>
            </a:r>
          </a:p>
          <a:p>
            <a:pPr marL="144463" lvl="1" indent="-144463" defTabSz="762000" eaLnBrk="0" hangingPunct="0">
              <a:lnSpc>
                <a:spcPct val="93000"/>
              </a:lnSpc>
              <a:buClr>
                <a:schemeClr val="accent5"/>
              </a:buClr>
              <a:buFont typeface="Wingdings" charset="2"/>
              <a:buChar char="§"/>
              <a:tabLst>
                <a:tab pos="2605088" algn="r"/>
              </a:tabLst>
            </a:pPr>
            <a:r>
              <a:rPr lang="de-DE" sz="1100" b="0"/>
              <a:t>Lebenslanges Lernen</a:t>
            </a:r>
          </a:p>
          <a:p>
            <a:pPr marL="144463" lvl="1" indent="-144463" defTabSz="762000" eaLnBrk="0" hangingPunct="0">
              <a:lnSpc>
                <a:spcPct val="93000"/>
              </a:lnSpc>
              <a:buClr>
                <a:schemeClr val="accent5"/>
              </a:buClr>
              <a:buFont typeface="Wingdings" charset="2"/>
              <a:buChar char="§"/>
              <a:tabLst>
                <a:tab pos="2605088" algn="r"/>
              </a:tabLst>
            </a:pPr>
            <a:r>
              <a:rPr lang="de-DE" sz="1100" b="0"/>
              <a:t>Frühzeitige Schulabgänger</a:t>
            </a:r>
          </a:p>
          <a:p>
            <a:pPr marL="144463" lvl="1" indent="-144463" defTabSz="762000" eaLnBrk="0" hangingPunct="0">
              <a:lnSpc>
                <a:spcPct val="93000"/>
              </a:lnSpc>
              <a:buClr>
                <a:schemeClr val="accent5"/>
              </a:buClr>
              <a:buFont typeface="Wingdings" charset="2"/>
              <a:buChar char="§"/>
              <a:tabLst>
                <a:tab pos="2605088" algn="r"/>
              </a:tabLst>
            </a:pPr>
            <a:r>
              <a:rPr lang="de-DE" sz="1100" b="0"/>
              <a:t>Zugang zu Universitäten</a:t>
            </a:r>
          </a:p>
          <a:p>
            <a:pPr marL="144463" lvl="1" indent="-144463" defTabSz="762000" eaLnBrk="0" hangingPunct="0">
              <a:lnSpc>
                <a:spcPct val="93000"/>
              </a:lnSpc>
              <a:buClr>
                <a:schemeClr val="accent5"/>
              </a:buClr>
              <a:buFont typeface="Wingdings" charset="2"/>
              <a:buChar char="§"/>
              <a:tabLst>
                <a:tab pos="2605088" algn="r"/>
              </a:tabLst>
            </a:pPr>
            <a:r>
              <a:rPr lang="de-DE" sz="1100" b="0"/>
              <a:t>Bevölkerungsanteil mit ausschließlich sekundärem Bildungsabschluss (24-64J.)</a:t>
            </a:r>
          </a:p>
        </p:txBody>
      </p:sp>
      <p:sp>
        <p:nvSpPr>
          <p:cNvPr id="29" name="Rechteck 48"/>
          <p:cNvSpPr/>
          <p:nvPr/>
        </p:nvSpPr>
        <p:spPr bwMode="auto">
          <a:xfrm>
            <a:off x="566738" y="4241494"/>
            <a:ext cx="4246562" cy="1990344"/>
          </a:xfrm>
          <a:prstGeom prst="rect">
            <a:avLst/>
          </a:prstGeom>
          <a:noFill/>
          <a:ln w="6350">
            <a:solidFill>
              <a:srgbClr val="FFC000"/>
            </a:solidFill>
            <a:miter lim="800000"/>
            <a:headEnd/>
            <a:tailEnd/>
          </a:ln>
        </p:spPr>
        <p:txBody>
          <a:bodyPr wrap="square" lIns="72000" tIns="36000" rIns="0" bIns="36000" anchor="t">
            <a:spAutoFit/>
          </a:bodyPr>
          <a:lstStyle/>
          <a:p>
            <a:pPr defTabSz="762000" eaLnBrk="0" fontAlgn="base" hangingPunct="0">
              <a:lnSpc>
                <a:spcPct val="93000"/>
              </a:lnSpc>
              <a:spcBef>
                <a:spcPct val="0"/>
              </a:spcBef>
              <a:spcAft>
                <a:spcPct val="0"/>
              </a:spcAft>
              <a:tabLst>
                <a:tab pos="2605088" algn="r"/>
              </a:tabLst>
            </a:pPr>
            <a:r>
              <a:rPr lang="de-DE"/>
              <a:t>7. Arbeitsmarkteffizienz</a:t>
            </a:r>
          </a:p>
          <a:p>
            <a:pPr defTabSz="762000" eaLnBrk="0" hangingPunct="0">
              <a:lnSpc>
                <a:spcPct val="93000"/>
              </a:lnSpc>
              <a:tabLst>
                <a:tab pos="2605088" algn="r"/>
              </a:tabLst>
            </a:pPr>
            <a:r>
              <a:rPr lang="de-DE" sz="1100"/>
              <a:t>Regionale Bewertungskriterien</a:t>
            </a:r>
          </a:p>
          <a:p>
            <a:pPr marL="144463" lvl="1" indent="-144463" defTabSz="762000" eaLnBrk="0" hangingPunct="0">
              <a:lnSpc>
                <a:spcPct val="93000"/>
              </a:lnSpc>
              <a:buClr>
                <a:schemeClr val="accent5"/>
              </a:buClr>
              <a:buFont typeface="Wingdings" charset="2"/>
              <a:buChar char="§"/>
              <a:tabLst>
                <a:tab pos="2605088" algn="r"/>
              </a:tabLst>
            </a:pPr>
            <a:r>
              <a:rPr lang="de-DE" sz="1100" b="0"/>
              <a:t>Beschäftigungsquote (ohne Agrarsektor)</a:t>
            </a:r>
          </a:p>
          <a:p>
            <a:pPr marL="144463" lvl="1" indent="-144463" defTabSz="762000" eaLnBrk="0" hangingPunct="0">
              <a:lnSpc>
                <a:spcPct val="93000"/>
              </a:lnSpc>
              <a:buClr>
                <a:schemeClr val="accent5"/>
              </a:buClr>
              <a:buFont typeface="Wingdings" charset="2"/>
              <a:buChar char="§"/>
              <a:tabLst>
                <a:tab pos="2605088" algn="r"/>
              </a:tabLst>
            </a:pPr>
            <a:r>
              <a:rPr lang="de-DE" sz="1100" b="0"/>
              <a:t>Langzeitarbeitslosigkeit</a:t>
            </a:r>
          </a:p>
          <a:p>
            <a:pPr marL="144463" lvl="1" indent="-144463" defTabSz="762000" eaLnBrk="0" hangingPunct="0">
              <a:lnSpc>
                <a:spcPct val="93000"/>
              </a:lnSpc>
              <a:buClr>
                <a:schemeClr val="accent5"/>
              </a:buClr>
              <a:buFont typeface="Wingdings" charset="2"/>
              <a:buChar char="§"/>
              <a:tabLst>
                <a:tab pos="2605088" algn="r"/>
              </a:tabLst>
            </a:pPr>
            <a:r>
              <a:rPr lang="de-DE" sz="1100" b="0"/>
              <a:t>Arbeitslosigkeit</a:t>
            </a:r>
          </a:p>
          <a:p>
            <a:pPr marL="144463" lvl="1" indent="-144463" defTabSz="762000" eaLnBrk="0" hangingPunct="0">
              <a:lnSpc>
                <a:spcPct val="93000"/>
              </a:lnSpc>
              <a:buClr>
                <a:schemeClr val="accent5"/>
              </a:buClr>
              <a:buFont typeface="Wingdings" charset="2"/>
              <a:buChar char="§"/>
              <a:tabLst>
                <a:tab pos="2605088" algn="r"/>
              </a:tabLst>
            </a:pPr>
            <a:r>
              <a:rPr lang="de-DE" sz="1100" b="0"/>
              <a:t>Arbeitsproduktivität</a:t>
            </a:r>
          </a:p>
          <a:p>
            <a:pPr marL="144463" lvl="1" indent="-144463" defTabSz="762000" eaLnBrk="0" hangingPunct="0">
              <a:lnSpc>
                <a:spcPct val="93000"/>
              </a:lnSpc>
              <a:buClr>
                <a:schemeClr val="accent5"/>
              </a:buClr>
              <a:buFont typeface="Wingdings" charset="2"/>
              <a:buChar char="§"/>
              <a:tabLst>
                <a:tab pos="2605088" algn="r"/>
              </a:tabLst>
            </a:pPr>
            <a:r>
              <a:rPr lang="de-DE" sz="1100" b="0"/>
              <a:t>Geschlechterverteilung Arbeitslosigkeit</a:t>
            </a:r>
          </a:p>
          <a:p>
            <a:pPr marL="144463" lvl="1" indent="-144463" defTabSz="762000" eaLnBrk="0" hangingPunct="0">
              <a:lnSpc>
                <a:spcPct val="93000"/>
              </a:lnSpc>
              <a:buClr>
                <a:schemeClr val="accent5"/>
              </a:buClr>
              <a:buFont typeface="Wingdings" charset="2"/>
              <a:buChar char="§"/>
              <a:tabLst>
                <a:tab pos="2605088" algn="r"/>
              </a:tabLst>
            </a:pPr>
            <a:r>
              <a:rPr lang="de-DE" sz="1100" b="0"/>
              <a:t>Geschlechterverteilung Erwerbstätigkeit</a:t>
            </a:r>
          </a:p>
          <a:p>
            <a:pPr marL="144463" lvl="1" indent="-144463" defTabSz="762000" eaLnBrk="0" hangingPunct="0">
              <a:lnSpc>
                <a:spcPct val="93000"/>
              </a:lnSpc>
              <a:buClr>
                <a:schemeClr val="accent5"/>
              </a:buClr>
              <a:buFont typeface="Wingdings" charset="2"/>
              <a:buChar char="§"/>
              <a:tabLst>
                <a:tab pos="2605088" algn="r"/>
              </a:tabLst>
            </a:pPr>
            <a:r>
              <a:rPr lang="de-DE" sz="1100" b="0"/>
              <a:t>Anteil der Bevölkerung (15-29J.) nicht in Ausbildung, Erwerbstätigkeit oder Weiterbildung (NEET)</a:t>
            </a:r>
          </a:p>
          <a:p>
            <a:pPr marL="144463" lvl="1" indent="-144463" defTabSz="762000" eaLnBrk="0" hangingPunct="0">
              <a:lnSpc>
                <a:spcPct val="93000"/>
              </a:lnSpc>
              <a:buClr>
                <a:schemeClr val="accent5"/>
              </a:buClr>
              <a:buFont typeface="Wingdings" charset="2"/>
              <a:buChar char="§"/>
              <a:tabLst>
                <a:tab pos="2605088" algn="r"/>
              </a:tabLst>
            </a:pPr>
            <a:r>
              <a:rPr lang="de-DE" sz="1100" b="0"/>
              <a:t>Mangelhafte Auslastung des Arbeitsmarktes</a:t>
            </a:r>
          </a:p>
          <a:p>
            <a:pPr marL="144463" lvl="1" indent="-144463" defTabSz="762000" eaLnBrk="0" hangingPunct="0">
              <a:lnSpc>
                <a:spcPct val="93000"/>
              </a:lnSpc>
              <a:buClr>
                <a:schemeClr val="accent5"/>
              </a:buClr>
              <a:buFont typeface="Wingdings" charset="2"/>
              <a:buChar char="§"/>
              <a:tabLst>
                <a:tab pos="2605088" algn="r"/>
              </a:tabLst>
            </a:pPr>
            <a:r>
              <a:rPr lang="de-DE" sz="1100" b="0"/>
              <a:t>Temporäre Beschäftigung</a:t>
            </a:r>
          </a:p>
        </p:txBody>
      </p:sp>
      <p:sp>
        <p:nvSpPr>
          <p:cNvPr id="30" name="Rechteck 48"/>
          <p:cNvSpPr/>
          <p:nvPr/>
        </p:nvSpPr>
        <p:spPr bwMode="auto">
          <a:xfrm>
            <a:off x="5075238" y="2774247"/>
            <a:ext cx="4246562" cy="888439"/>
          </a:xfrm>
          <a:prstGeom prst="rect">
            <a:avLst/>
          </a:prstGeom>
          <a:noFill/>
          <a:ln w="6350">
            <a:solidFill>
              <a:srgbClr val="FFC000"/>
            </a:solidFill>
            <a:miter lim="800000"/>
            <a:headEnd/>
            <a:tailEnd/>
          </a:ln>
        </p:spPr>
        <p:txBody>
          <a:bodyPr wrap="square" lIns="72000" tIns="36000" rIns="0" bIns="36000" anchor="t">
            <a:spAutoFit/>
          </a:bodyPr>
          <a:lstStyle/>
          <a:p>
            <a:pPr defTabSz="762000" eaLnBrk="0" fontAlgn="base" hangingPunct="0">
              <a:lnSpc>
                <a:spcPct val="93000"/>
              </a:lnSpc>
              <a:spcBef>
                <a:spcPct val="0"/>
              </a:spcBef>
              <a:spcAft>
                <a:spcPct val="0"/>
              </a:spcAft>
              <a:tabLst>
                <a:tab pos="2605088" algn="r"/>
              </a:tabLst>
            </a:pPr>
            <a:r>
              <a:rPr lang="de-DE" dirty="0"/>
              <a:t>8. Marktgröße</a:t>
            </a:r>
          </a:p>
          <a:p>
            <a:pPr defTabSz="762000" eaLnBrk="0" hangingPunct="0">
              <a:lnSpc>
                <a:spcPct val="93000"/>
              </a:lnSpc>
              <a:tabLst>
                <a:tab pos="2605088" algn="r"/>
              </a:tabLst>
            </a:pPr>
            <a:r>
              <a:rPr lang="de-DE" sz="1100" dirty="0"/>
              <a:t>Regionale Bewertungskriterien</a:t>
            </a:r>
          </a:p>
          <a:p>
            <a:pPr marL="144463" lvl="1" indent="-144463" defTabSz="762000" eaLnBrk="0" hangingPunct="0">
              <a:lnSpc>
                <a:spcPct val="93000"/>
              </a:lnSpc>
              <a:buClr>
                <a:schemeClr val="accent5"/>
              </a:buClr>
              <a:buFont typeface="Wingdings" charset="2"/>
              <a:buChar char="§"/>
              <a:tabLst>
                <a:tab pos="2605088" algn="r"/>
              </a:tabLst>
            </a:pPr>
            <a:r>
              <a:rPr lang="de-DE" sz="1100" b="0" dirty="0"/>
              <a:t>Verfügbares Einkommen/Kopf</a:t>
            </a:r>
          </a:p>
          <a:p>
            <a:pPr marL="144463" lvl="1" indent="-144463" defTabSz="762000" eaLnBrk="0" hangingPunct="0">
              <a:lnSpc>
                <a:spcPct val="93000"/>
              </a:lnSpc>
              <a:buClr>
                <a:schemeClr val="accent5"/>
              </a:buClr>
              <a:buFont typeface="Wingdings" charset="2"/>
              <a:buChar char="§"/>
              <a:tabLst>
                <a:tab pos="2605088" algn="r"/>
              </a:tabLst>
            </a:pPr>
            <a:r>
              <a:rPr lang="de-DE" sz="1100" b="0" dirty="0"/>
              <a:t>Potenzielle Marktgröße (gemessen an BIP)</a:t>
            </a:r>
          </a:p>
          <a:p>
            <a:pPr marL="144463" lvl="1" indent="-144463" defTabSz="762000" eaLnBrk="0" hangingPunct="0">
              <a:lnSpc>
                <a:spcPct val="93000"/>
              </a:lnSpc>
              <a:buClr>
                <a:schemeClr val="accent5"/>
              </a:buClr>
              <a:buFont typeface="Wingdings" charset="2"/>
              <a:buChar char="§"/>
              <a:tabLst>
                <a:tab pos="2605088" algn="r"/>
              </a:tabLst>
            </a:pPr>
            <a:r>
              <a:rPr lang="de-DE" sz="1100" b="0" dirty="0"/>
              <a:t>Potenzielle Marktgröße (gemessen an der Bevölkerung)</a:t>
            </a:r>
          </a:p>
        </p:txBody>
      </p:sp>
      <p:pic>
        <p:nvPicPr>
          <p:cNvPr id="13" name="Bild 12"/>
          <p:cNvPicPr>
            <a:picLocks noChangeAspect="1"/>
          </p:cNvPicPr>
          <p:nvPr/>
        </p:nvPicPr>
        <p:blipFill>
          <a:blip r:embed="rId3" cstate="print"/>
          <a:stretch>
            <a:fillRect/>
          </a:stretch>
        </p:blipFill>
        <p:spPr>
          <a:xfrm>
            <a:off x="6540438" y="5094831"/>
            <a:ext cx="2781362" cy="1311806"/>
          </a:xfrm>
          <a:prstGeom prst="rect">
            <a:avLst/>
          </a:prstGeom>
          <a:ln>
            <a:noFill/>
          </a:ln>
        </p:spPr>
      </p:pic>
      <p:sp>
        <p:nvSpPr>
          <p:cNvPr id="14" name="Rechteck 13"/>
          <p:cNvSpPr/>
          <p:nvPr/>
        </p:nvSpPr>
        <p:spPr bwMode="auto">
          <a:xfrm>
            <a:off x="6540438" y="5357391"/>
            <a:ext cx="863662" cy="131189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sp>
        <p:nvSpPr>
          <p:cNvPr id="15" name="Rechteck 14"/>
          <p:cNvSpPr/>
          <p:nvPr/>
        </p:nvSpPr>
        <p:spPr bwMode="auto">
          <a:xfrm>
            <a:off x="8356600" y="5357391"/>
            <a:ext cx="965200" cy="1311894"/>
          </a:xfrm>
          <a:prstGeom prst="rect">
            <a:avLst/>
          </a:prstGeom>
          <a:solidFill>
            <a:schemeClr val="accent1">
              <a:alpha val="68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sp>
        <p:nvSpPr>
          <p:cNvPr id="17" name="Rechteck 16"/>
          <p:cNvSpPr/>
          <p:nvPr/>
        </p:nvSpPr>
        <p:spPr bwMode="auto">
          <a:xfrm>
            <a:off x="6426200" y="5405942"/>
            <a:ext cx="1025494" cy="1311894"/>
          </a:xfrm>
          <a:prstGeom prst="rect">
            <a:avLst/>
          </a:prstGeom>
          <a:solidFill>
            <a:schemeClr val="accent1">
              <a:alpha val="68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sp>
        <p:nvSpPr>
          <p:cNvPr id="20" name="TextBox 16"/>
          <p:cNvSpPr txBox="1"/>
          <p:nvPr/>
        </p:nvSpPr>
        <p:spPr>
          <a:xfrm>
            <a:off x="566742" y="6717836"/>
            <a:ext cx="5021196" cy="138499"/>
          </a:xfrm>
          <a:prstGeom prst="rect">
            <a:avLst/>
          </a:prstGeom>
          <a:noFill/>
        </p:spPr>
        <p:txBody>
          <a:bodyPr vert="horz" wrap="square" lIns="0" tIns="0" rIns="0" bIns="0" rtlCol="0" anchor="b" anchorCtr="0">
            <a:spAutoFit/>
          </a:bodyPr>
          <a:lstStyle/>
          <a:p>
            <a:pPr marL="460375" indent="-460375"/>
            <a:r>
              <a:rPr lang="de-DE" sz="900" b="0" dirty="0"/>
              <a:t>Quelle: Europäische Kommission: Regional </a:t>
            </a:r>
            <a:r>
              <a:rPr lang="de-DE" sz="900" b="0" dirty="0" err="1"/>
              <a:t>Competitiveness</a:t>
            </a:r>
            <a:r>
              <a:rPr lang="de-DE" sz="900" b="0" dirty="0"/>
              <a:t> Index 2022, </a:t>
            </a:r>
            <a:r>
              <a:rPr lang="de-DE" sz="900" b="0" dirty="0" err="1"/>
              <a:t>hoeffingersolutions</a:t>
            </a:r>
            <a:endParaRPr lang="de-DE" sz="900" b="0" dirty="0"/>
          </a:p>
        </p:txBody>
      </p:sp>
    </p:spTree>
    <p:extLst>
      <p:ext uri="{BB962C8B-B14F-4D97-AF65-F5344CB8AC3E}">
        <p14:creationId xmlns:p14="http://schemas.microsoft.com/office/powerpoint/2010/main" val="2144857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Methodik (4): In der Innovationsgruppe bewertet die Europäische Kommission Technologie, Entwicklungsstand und Innovation selbst</a:t>
            </a:r>
          </a:p>
        </p:txBody>
      </p:sp>
      <p:sp>
        <p:nvSpPr>
          <p:cNvPr id="20" name="Rechteck 48"/>
          <p:cNvSpPr/>
          <p:nvPr/>
        </p:nvSpPr>
        <p:spPr bwMode="auto">
          <a:xfrm>
            <a:off x="566738" y="2721968"/>
            <a:ext cx="4245586" cy="1990344"/>
          </a:xfrm>
          <a:prstGeom prst="rect">
            <a:avLst/>
          </a:prstGeom>
          <a:noFill/>
          <a:ln w="6350">
            <a:solidFill>
              <a:srgbClr val="0070C0"/>
            </a:solidFill>
            <a:miter lim="800000"/>
            <a:headEnd/>
            <a:tailEnd/>
          </a:ln>
        </p:spPr>
        <p:txBody>
          <a:bodyPr wrap="square" lIns="72000" tIns="36000" rIns="0" bIns="36000" anchor="t" anchorCtr="0">
            <a:spAutoFit/>
          </a:bodyPr>
          <a:lstStyle/>
          <a:p>
            <a:pPr defTabSz="762000" eaLnBrk="0" fontAlgn="base" hangingPunct="0">
              <a:lnSpc>
                <a:spcPct val="93000"/>
              </a:lnSpc>
              <a:spcBef>
                <a:spcPct val="0"/>
              </a:spcBef>
              <a:spcAft>
                <a:spcPct val="0"/>
              </a:spcAft>
              <a:tabLst>
                <a:tab pos="2605088" algn="r"/>
              </a:tabLst>
            </a:pPr>
            <a:r>
              <a:rPr lang="de-DE" dirty="0"/>
              <a:t>9</a:t>
            </a:r>
            <a:r>
              <a:rPr lang="de-DE" b="1" dirty="0"/>
              <a:t>. Technologische Bereitschaft</a:t>
            </a:r>
          </a:p>
          <a:p>
            <a:pPr defTabSz="762000" eaLnBrk="0" hangingPunct="0">
              <a:lnSpc>
                <a:spcPct val="93000"/>
              </a:lnSpc>
              <a:tabLst>
                <a:tab pos="2605088" algn="r"/>
              </a:tabLst>
            </a:pPr>
            <a:r>
              <a:rPr lang="de-DE" sz="1100" dirty="0"/>
              <a:t>Regionale Bewertungskriterien</a:t>
            </a:r>
          </a:p>
          <a:p>
            <a:pPr marL="144463" lvl="1" indent="-144463" defTabSz="762000" eaLnBrk="0" hangingPunct="0">
              <a:lnSpc>
                <a:spcPct val="93000"/>
              </a:lnSpc>
              <a:buClr>
                <a:schemeClr val="accent5"/>
              </a:buClr>
              <a:buFont typeface="Wingdings" charset="2"/>
              <a:buChar char="§"/>
              <a:tabLst>
                <a:tab pos="2605088" algn="r"/>
              </a:tabLst>
            </a:pPr>
            <a:r>
              <a:rPr lang="de-DE" sz="1100" b="0" dirty="0"/>
              <a:t>% aller Haushalte mit Breitbandzugang</a:t>
            </a:r>
          </a:p>
          <a:p>
            <a:pPr marL="144463" lvl="1" indent="-144463" defTabSz="762000" eaLnBrk="0" hangingPunct="0">
              <a:lnSpc>
                <a:spcPct val="93000"/>
              </a:lnSpc>
              <a:buClr>
                <a:schemeClr val="accent5"/>
              </a:buClr>
              <a:buFont typeface="Wingdings" charset="2"/>
              <a:buChar char="§"/>
              <a:tabLst>
                <a:tab pos="2605088" algn="r"/>
              </a:tabLst>
            </a:pPr>
            <a:r>
              <a:rPr lang="de-DE" sz="1100" b="0" dirty="0"/>
              <a:t>% aller, die Waren und Dienstleistungen via Internet bestellen (zum Privatgebrauch)</a:t>
            </a:r>
          </a:p>
          <a:p>
            <a:pPr marL="144463" lvl="1" indent="-144463" defTabSz="762000" eaLnBrk="0" hangingPunct="0">
              <a:lnSpc>
                <a:spcPct val="93000"/>
              </a:lnSpc>
              <a:buClr>
                <a:schemeClr val="accent5"/>
              </a:buClr>
              <a:buFont typeface="Wingdings" charset="2"/>
              <a:buChar char="§"/>
              <a:tabLst>
                <a:tab pos="2605088" algn="r"/>
              </a:tabLst>
            </a:pPr>
            <a:r>
              <a:rPr lang="de-DE" sz="1100" b="0" dirty="0"/>
              <a:t>% aller Haushalte mit High-Speed Internetzugang</a:t>
            </a:r>
          </a:p>
          <a:p>
            <a:pPr marL="144463" lvl="1" indent="-144463" defTabSz="762000" eaLnBrk="0" hangingPunct="0">
              <a:lnSpc>
                <a:spcPct val="93000"/>
              </a:lnSpc>
              <a:buClr>
                <a:schemeClr val="accent5"/>
              </a:buClr>
              <a:buFont typeface="Wingdings" charset="2"/>
              <a:buChar char="§"/>
              <a:tabLst>
                <a:tab pos="2605088" algn="r"/>
              </a:tabLst>
            </a:pPr>
            <a:r>
              <a:rPr lang="de-DE" sz="1100" b="0" dirty="0"/>
              <a:t>Anteil an Personen mit überdurchschnittlichen digitalen Fähigkeiten</a:t>
            </a:r>
          </a:p>
          <a:p>
            <a:pPr marL="0" lvl="1" defTabSz="762000" eaLnBrk="0" hangingPunct="0">
              <a:lnSpc>
                <a:spcPct val="93000"/>
              </a:lnSpc>
              <a:buClr>
                <a:schemeClr val="accent5"/>
              </a:buClr>
              <a:tabLst>
                <a:tab pos="2605088" algn="r"/>
              </a:tabLst>
            </a:pPr>
            <a:r>
              <a:rPr lang="de-DE" sz="1100" dirty="0"/>
              <a:t>Nationale Bewertungskriterien</a:t>
            </a:r>
            <a:endParaRPr lang="de-DE" sz="1100" b="0" dirty="0"/>
          </a:p>
          <a:p>
            <a:pPr marL="144000" indent="-144000" defTabSz="762000" eaLnBrk="0" fontAlgn="base" hangingPunct="0">
              <a:lnSpc>
                <a:spcPct val="93000"/>
              </a:lnSpc>
              <a:spcBef>
                <a:spcPct val="0"/>
              </a:spcBef>
              <a:spcAft>
                <a:spcPct val="0"/>
              </a:spcAft>
              <a:buClr>
                <a:schemeClr val="tx1">
                  <a:lumMod val="50000"/>
                  <a:lumOff val="50000"/>
                </a:schemeClr>
              </a:buClr>
              <a:buFont typeface="Wingdings" pitchFamily="2" charset="2"/>
              <a:buChar char="§"/>
              <a:tabLst>
                <a:tab pos="2605088" algn="r"/>
              </a:tabLst>
            </a:pPr>
            <a:r>
              <a:rPr lang="de-DE" sz="1100" b="0" dirty="0"/>
              <a:t>% der Unternehmen, die online Bestellungen erhalten haben</a:t>
            </a:r>
          </a:p>
          <a:p>
            <a:pPr marL="144000" indent="-144000" defTabSz="762000" eaLnBrk="0" fontAlgn="base" hangingPunct="0">
              <a:lnSpc>
                <a:spcPct val="93000"/>
              </a:lnSpc>
              <a:spcBef>
                <a:spcPct val="0"/>
              </a:spcBef>
              <a:spcAft>
                <a:spcPct val="0"/>
              </a:spcAft>
              <a:buClr>
                <a:schemeClr val="tx1">
                  <a:lumMod val="50000"/>
                  <a:lumOff val="50000"/>
                </a:schemeClr>
              </a:buClr>
              <a:buFont typeface="Wingdings" pitchFamily="2" charset="2"/>
              <a:buChar char="§"/>
              <a:tabLst>
                <a:tab pos="2605088" algn="r"/>
              </a:tabLst>
            </a:pPr>
            <a:r>
              <a:rPr lang="de-DE" sz="1100" b="0" dirty="0"/>
              <a:t>Unternehmen mit fixem Breitbandzugang</a:t>
            </a:r>
          </a:p>
          <a:p>
            <a:pPr defTabSz="762000" eaLnBrk="0" hangingPunct="0">
              <a:lnSpc>
                <a:spcPct val="93000"/>
              </a:lnSpc>
              <a:tabLst>
                <a:tab pos="2605088" algn="r"/>
              </a:tabLst>
            </a:pPr>
            <a:endParaRPr lang="de-DE" sz="1100" b="0" dirty="0"/>
          </a:p>
        </p:txBody>
      </p:sp>
      <p:sp>
        <p:nvSpPr>
          <p:cNvPr id="23" name="rbSticker"/>
          <p:cNvSpPr txBox="1">
            <a:spLocks noChangeArrowheads="1"/>
          </p:cNvSpPr>
          <p:nvPr/>
        </p:nvSpPr>
        <p:spPr bwMode="auto">
          <a:xfrm>
            <a:off x="8618956" y="1862166"/>
            <a:ext cx="711733" cy="200055"/>
          </a:xfrm>
          <a:prstGeom prst="rect">
            <a:avLst/>
          </a:prstGeom>
          <a:noFill/>
          <a:ln w="9525" algn="ctr">
            <a:noFill/>
            <a:miter lim="800000"/>
            <a:headEnd/>
            <a:tailEnd/>
          </a:ln>
        </p:spPr>
        <p:txBody>
          <a:bodyPr wrap="none" lIns="0" tIns="0" rIns="0" bIns="0" anchor="ctr">
            <a:spAutoFit/>
          </a:bodyPr>
          <a:lstStyle/>
          <a:p>
            <a:pPr algn="r" defTabSz="762000" eaLnBrk="0" hangingPunct="0"/>
            <a:r>
              <a:rPr lang="de-DE" cap="all">
                <a:solidFill>
                  <a:schemeClr val="bg2"/>
                </a:solidFill>
                <a:ea typeface="MS PGothic" pitchFamily="34" charset="-128"/>
              </a:rPr>
              <a:t>BACKUP</a:t>
            </a:r>
          </a:p>
        </p:txBody>
      </p:sp>
      <p:sp>
        <p:nvSpPr>
          <p:cNvPr id="25" name="TextBox 97"/>
          <p:cNvSpPr txBox="1">
            <a:spLocks/>
          </p:cNvSpPr>
          <p:nvPr>
            <p:custDataLst>
              <p:tags r:id="rId1"/>
            </p:custDataLst>
          </p:nvPr>
        </p:nvSpPr>
        <p:spPr bwMode="auto">
          <a:xfrm>
            <a:off x="566738" y="1854200"/>
            <a:ext cx="8755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b="1">
                <a:solidFill>
                  <a:schemeClr val="tx1"/>
                </a:solidFill>
                <a:latin typeface="Arial" charset="0"/>
                <a:ea typeface="ＭＳ Ｐゴシック" charset="0"/>
              </a:defRPr>
            </a:lvl1pPr>
            <a:lvl2pPr marL="742950" indent="-285750" eaLnBrk="0" hangingPunct="0">
              <a:defRPr sz="1300" b="1">
                <a:solidFill>
                  <a:schemeClr val="tx1"/>
                </a:solidFill>
                <a:latin typeface="Arial" charset="0"/>
                <a:ea typeface="ＭＳ Ｐゴシック" charset="0"/>
              </a:defRPr>
            </a:lvl2pPr>
            <a:lvl3pPr marL="1143000" indent="-228600" eaLnBrk="0" hangingPunct="0">
              <a:defRPr sz="1300" b="1">
                <a:solidFill>
                  <a:schemeClr val="tx1"/>
                </a:solidFill>
                <a:latin typeface="Arial" charset="0"/>
                <a:ea typeface="ＭＳ Ｐゴシック" charset="0"/>
              </a:defRPr>
            </a:lvl3pPr>
            <a:lvl4pPr marL="1600200" indent="-228600" eaLnBrk="0" hangingPunct="0">
              <a:defRPr sz="1300" b="1">
                <a:solidFill>
                  <a:schemeClr val="tx1"/>
                </a:solidFill>
                <a:latin typeface="Arial" charset="0"/>
                <a:ea typeface="ＭＳ Ｐゴシック" charset="0"/>
              </a:defRPr>
            </a:lvl4pPr>
            <a:lvl5pPr marL="2057400" indent="-228600" eaLnBrk="0" hangingPunct="0">
              <a:defRPr sz="1300" b="1">
                <a:solidFill>
                  <a:schemeClr val="tx1"/>
                </a:solidFill>
                <a:latin typeface="Arial" charset="0"/>
                <a:ea typeface="ＭＳ Ｐゴシック" charset="0"/>
              </a:defRPr>
            </a:lvl5pPr>
            <a:lvl6pPr marL="2514600" indent="-228600" eaLnBrk="0" fontAlgn="base" hangingPunct="0">
              <a:spcBef>
                <a:spcPct val="0"/>
              </a:spcBef>
              <a:spcAft>
                <a:spcPct val="0"/>
              </a:spcAft>
              <a:defRPr sz="1300" b="1">
                <a:solidFill>
                  <a:schemeClr val="tx1"/>
                </a:solidFill>
                <a:latin typeface="Arial" charset="0"/>
                <a:ea typeface="ＭＳ Ｐゴシック" charset="0"/>
              </a:defRPr>
            </a:lvl6pPr>
            <a:lvl7pPr marL="2971800" indent="-228600" eaLnBrk="0" fontAlgn="base" hangingPunct="0">
              <a:spcBef>
                <a:spcPct val="0"/>
              </a:spcBef>
              <a:spcAft>
                <a:spcPct val="0"/>
              </a:spcAft>
              <a:defRPr sz="1300" b="1">
                <a:solidFill>
                  <a:schemeClr val="tx1"/>
                </a:solidFill>
                <a:latin typeface="Arial" charset="0"/>
                <a:ea typeface="ＭＳ Ｐゴシック" charset="0"/>
              </a:defRPr>
            </a:lvl7pPr>
            <a:lvl8pPr marL="3429000" indent="-228600" eaLnBrk="0" fontAlgn="base" hangingPunct="0">
              <a:spcBef>
                <a:spcPct val="0"/>
              </a:spcBef>
              <a:spcAft>
                <a:spcPct val="0"/>
              </a:spcAft>
              <a:defRPr sz="1300" b="1">
                <a:solidFill>
                  <a:schemeClr val="tx1"/>
                </a:solidFill>
                <a:latin typeface="Arial" charset="0"/>
                <a:ea typeface="ＭＳ Ｐゴシック" charset="0"/>
              </a:defRPr>
            </a:lvl8pPr>
            <a:lvl9pPr marL="3886200" indent="-228600" eaLnBrk="0" fontAlgn="base" hangingPunct="0">
              <a:spcBef>
                <a:spcPct val="0"/>
              </a:spcBef>
              <a:spcAft>
                <a:spcPct val="0"/>
              </a:spcAft>
              <a:defRPr sz="1300" b="1">
                <a:solidFill>
                  <a:schemeClr val="tx1"/>
                </a:solidFill>
                <a:latin typeface="Arial" charset="0"/>
                <a:ea typeface="ＭＳ Ｐゴシック" charset="0"/>
              </a:defRPr>
            </a:lvl9pPr>
          </a:lstStyle>
          <a:p>
            <a:pPr eaLnBrk="1" hangingPunct="1"/>
            <a:r>
              <a:rPr lang="de-DE" sz="1700" b="0"/>
              <a:t>Europäischer regionaler Wettbewerbsfähigkeitsindex (RCI) – Überblick (4)</a:t>
            </a:r>
          </a:p>
        </p:txBody>
      </p:sp>
      <p:sp>
        <p:nvSpPr>
          <p:cNvPr id="31" name="Rechteck 48"/>
          <p:cNvSpPr/>
          <p:nvPr/>
        </p:nvSpPr>
        <p:spPr bwMode="auto">
          <a:xfrm>
            <a:off x="567714" y="2283782"/>
            <a:ext cx="8754086" cy="324000"/>
          </a:xfrm>
          <a:prstGeom prst="rect">
            <a:avLst/>
          </a:prstGeom>
          <a:solidFill>
            <a:srgbClr val="0070C0"/>
          </a:solidFill>
          <a:ln w="6350">
            <a:solidFill>
              <a:srgbClr val="0070C0"/>
            </a:solidFill>
            <a:miter lim="800000"/>
            <a:headEnd/>
            <a:tailEnd/>
          </a:ln>
        </p:spPr>
        <p:txBody>
          <a:bodyPr lIns="72000" tIns="0" rIns="0" bIns="0" anchor="ctr"/>
          <a:lstStyle/>
          <a:p>
            <a:pPr defTabSz="762000" eaLnBrk="0" fontAlgn="base" hangingPunct="0">
              <a:lnSpc>
                <a:spcPct val="93000"/>
              </a:lnSpc>
              <a:spcBef>
                <a:spcPct val="0"/>
              </a:spcBef>
              <a:spcAft>
                <a:spcPct val="0"/>
              </a:spcAft>
              <a:tabLst>
                <a:tab pos="2605088" algn="r"/>
              </a:tabLst>
            </a:pPr>
            <a:r>
              <a:rPr lang="de-DE" sz="1500" b="1">
                <a:solidFill>
                  <a:schemeClr val="bg1"/>
                </a:solidFill>
              </a:rPr>
              <a:t>INNOVATION GROUP</a:t>
            </a:r>
          </a:p>
        </p:txBody>
      </p:sp>
      <p:sp>
        <p:nvSpPr>
          <p:cNvPr id="33" name="Rechteck 48"/>
          <p:cNvSpPr/>
          <p:nvPr/>
        </p:nvSpPr>
        <p:spPr bwMode="auto">
          <a:xfrm>
            <a:off x="565762" y="4908008"/>
            <a:ext cx="4246562" cy="1045855"/>
          </a:xfrm>
          <a:prstGeom prst="rect">
            <a:avLst/>
          </a:prstGeom>
          <a:noFill/>
          <a:ln w="6350">
            <a:solidFill>
              <a:srgbClr val="0070C0"/>
            </a:solidFill>
            <a:miter lim="800000"/>
            <a:headEnd/>
            <a:tailEnd/>
          </a:ln>
        </p:spPr>
        <p:txBody>
          <a:bodyPr wrap="square" lIns="72000" tIns="36000" rIns="0" bIns="36000" anchor="t">
            <a:spAutoFit/>
          </a:bodyPr>
          <a:lstStyle/>
          <a:p>
            <a:pPr defTabSz="762000" eaLnBrk="0" fontAlgn="base" hangingPunct="0">
              <a:lnSpc>
                <a:spcPct val="93000"/>
              </a:lnSpc>
              <a:spcBef>
                <a:spcPct val="0"/>
              </a:spcBef>
              <a:spcAft>
                <a:spcPct val="0"/>
              </a:spcAft>
              <a:tabLst>
                <a:tab pos="2605088" algn="r"/>
              </a:tabLst>
            </a:pPr>
            <a:r>
              <a:rPr lang="de-DE"/>
              <a:t>10</a:t>
            </a:r>
            <a:r>
              <a:rPr lang="de-DE" b="1"/>
              <a:t>. Entwicklungsstand d. Wirtschaft</a:t>
            </a:r>
          </a:p>
          <a:p>
            <a:pPr defTabSz="762000" eaLnBrk="0" hangingPunct="0">
              <a:lnSpc>
                <a:spcPct val="93000"/>
              </a:lnSpc>
              <a:tabLst>
                <a:tab pos="2605088" algn="r"/>
              </a:tabLst>
            </a:pPr>
            <a:r>
              <a:rPr lang="de-DE" sz="1100"/>
              <a:t>Regionale Bewertungskriterien</a:t>
            </a:r>
          </a:p>
          <a:p>
            <a:pPr marL="144463" lvl="1" indent="-144463" defTabSz="762000" eaLnBrk="0" hangingPunct="0">
              <a:lnSpc>
                <a:spcPct val="93000"/>
              </a:lnSpc>
              <a:buClr>
                <a:schemeClr val="accent5"/>
              </a:buClr>
              <a:buFont typeface="Wingdings" charset="2"/>
              <a:buChar char="§"/>
              <a:tabLst>
                <a:tab pos="2605088" algn="r"/>
              </a:tabLst>
            </a:pPr>
            <a:r>
              <a:rPr lang="de-DE" sz="1100" b="0"/>
              <a:t>Erwerbstätigkeit (NACE: K-N)</a:t>
            </a:r>
          </a:p>
          <a:p>
            <a:pPr marL="144463" lvl="1" indent="-144463" defTabSz="762000" eaLnBrk="0" hangingPunct="0">
              <a:lnSpc>
                <a:spcPct val="93000"/>
              </a:lnSpc>
              <a:buClr>
                <a:schemeClr val="accent5"/>
              </a:buClr>
              <a:buFont typeface="Wingdings" charset="2"/>
              <a:buChar char="§"/>
              <a:tabLst>
                <a:tab pos="2605088" algn="r"/>
              </a:tabLst>
            </a:pPr>
            <a:r>
              <a:rPr lang="de-DE" sz="1100" b="0"/>
              <a:t>Bruttowertschöpfung (NACE: K-N)</a:t>
            </a:r>
          </a:p>
          <a:p>
            <a:pPr marL="144463" lvl="1" indent="-144463" defTabSz="762000" eaLnBrk="0" hangingPunct="0">
              <a:lnSpc>
                <a:spcPct val="93000"/>
              </a:lnSpc>
              <a:buClr>
                <a:schemeClr val="accent5"/>
              </a:buClr>
              <a:buFont typeface="Wingdings" charset="2"/>
              <a:buChar char="§"/>
              <a:tabLst>
                <a:tab pos="2605088" algn="r"/>
              </a:tabLst>
            </a:pPr>
            <a:r>
              <a:rPr lang="de-DE" sz="1100" b="0"/>
              <a:t>Zusammenarbeit innovativer KMUs mit anderen</a:t>
            </a:r>
          </a:p>
          <a:p>
            <a:pPr marL="144463" lvl="1" indent="-144463" defTabSz="762000" eaLnBrk="0" hangingPunct="0">
              <a:lnSpc>
                <a:spcPct val="93000"/>
              </a:lnSpc>
              <a:buClr>
                <a:schemeClr val="accent5"/>
              </a:buClr>
              <a:buFont typeface="Wingdings" charset="2"/>
              <a:buChar char="§"/>
              <a:tabLst>
                <a:tab pos="2605088" algn="r"/>
              </a:tabLst>
            </a:pPr>
            <a:r>
              <a:rPr lang="de-DE" sz="1100" b="0"/>
              <a:t>Marketing/ organisational </a:t>
            </a:r>
            <a:r>
              <a:rPr lang="de-DE" sz="1100" b="0" err="1"/>
              <a:t>innovators</a:t>
            </a:r>
            <a:endParaRPr lang="de-DE" sz="1100" b="0"/>
          </a:p>
        </p:txBody>
      </p:sp>
      <p:sp>
        <p:nvSpPr>
          <p:cNvPr id="34" name="Rechteck 48"/>
          <p:cNvSpPr/>
          <p:nvPr/>
        </p:nvSpPr>
        <p:spPr bwMode="auto">
          <a:xfrm>
            <a:off x="4971097" y="2721472"/>
            <a:ext cx="4245586" cy="1990344"/>
          </a:xfrm>
          <a:prstGeom prst="rect">
            <a:avLst/>
          </a:prstGeom>
          <a:noFill/>
          <a:ln w="6350">
            <a:solidFill>
              <a:srgbClr val="0070C0"/>
            </a:solidFill>
            <a:miter lim="800000"/>
            <a:headEnd/>
            <a:tailEnd/>
          </a:ln>
        </p:spPr>
        <p:txBody>
          <a:bodyPr wrap="square" lIns="72000" tIns="36000" rIns="0" bIns="36000" anchor="t">
            <a:spAutoFit/>
          </a:bodyPr>
          <a:lstStyle/>
          <a:p>
            <a:pPr defTabSz="762000" eaLnBrk="0" fontAlgn="base" hangingPunct="0">
              <a:lnSpc>
                <a:spcPct val="93000"/>
              </a:lnSpc>
              <a:spcBef>
                <a:spcPct val="0"/>
              </a:spcBef>
              <a:spcAft>
                <a:spcPct val="0"/>
              </a:spcAft>
              <a:tabLst>
                <a:tab pos="2605088" algn="r"/>
              </a:tabLst>
            </a:pPr>
            <a:r>
              <a:rPr lang="de-DE"/>
              <a:t>11</a:t>
            </a:r>
            <a:r>
              <a:rPr lang="de-DE" b="1"/>
              <a:t>. Innovation</a:t>
            </a:r>
          </a:p>
          <a:p>
            <a:pPr defTabSz="762000" eaLnBrk="0" hangingPunct="0">
              <a:lnSpc>
                <a:spcPct val="93000"/>
              </a:lnSpc>
              <a:tabLst>
                <a:tab pos="2605088" algn="r"/>
              </a:tabLst>
            </a:pPr>
            <a:r>
              <a:rPr lang="de-DE" sz="1100"/>
              <a:t>Regionale Bewertungskriterien</a:t>
            </a:r>
            <a:endParaRPr lang="de-DE" sz="1100" b="0"/>
          </a:p>
          <a:p>
            <a:pPr marL="144463" lvl="1" indent="-144463" defTabSz="762000" eaLnBrk="0" hangingPunct="0">
              <a:lnSpc>
                <a:spcPct val="93000"/>
              </a:lnSpc>
              <a:buClr>
                <a:schemeClr val="accent5"/>
              </a:buClr>
              <a:buFont typeface="Wingdings" charset="2"/>
              <a:buChar char="§"/>
              <a:tabLst>
                <a:tab pos="2605088" algn="r"/>
              </a:tabLst>
            </a:pPr>
            <a:r>
              <a:rPr lang="de-DE" sz="1100" b="0"/>
              <a:t>Patentanmeldungen</a:t>
            </a:r>
          </a:p>
          <a:p>
            <a:pPr marL="144463" lvl="1" indent="-144463" defTabSz="762000" eaLnBrk="0" hangingPunct="0">
              <a:lnSpc>
                <a:spcPct val="93000"/>
              </a:lnSpc>
              <a:buClr>
                <a:schemeClr val="accent5"/>
              </a:buClr>
              <a:buFont typeface="Wingdings" charset="2"/>
              <a:buChar char="§"/>
              <a:tabLst>
                <a:tab pos="2605088" algn="r"/>
              </a:tabLst>
            </a:pPr>
            <a:r>
              <a:rPr lang="de-DE" sz="1100" b="0"/>
              <a:t>Core </a:t>
            </a:r>
            <a:r>
              <a:rPr lang="de-DE" sz="1100" b="0" err="1"/>
              <a:t>creative</a:t>
            </a:r>
            <a:r>
              <a:rPr lang="de-DE" sz="1100" b="0"/>
              <a:t> </a:t>
            </a:r>
            <a:r>
              <a:rPr lang="de-DE" sz="1100" b="0" err="1"/>
              <a:t>class</a:t>
            </a:r>
            <a:r>
              <a:rPr lang="de-DE" sz="1100" b="0"/>
              <a:t> </a:t>
            </a:r>
            <a:r>
              <a:rPr lang="de-DE" sz="1100" b="0" err="1"/>
              <a:t>employment</a:t>
            </a:r>
            <a:endParaRPr lang="de-DE" sz="1100" b="0"/>
          </a:p>
          <a:p>
            <a:pPr marL="144463" lvl="1" indent="-144463" defTabSz="762000" eaLnBrk="0" hangingPunct="0">
              <a:lnSpc>
                <a:spcPct val="93000"/>
              </a:lnSpc>
              <a:buClr>
                <a:schemeClr val="accent5"/>
              </a:buClr>
              <a:buFont typeface="Wingdings" charset="2"/>
              <a:buChar char="§"/>
              <a:tabLst>
                <a:tab pos="2605088" algn="r"/>
              </a:tabLst>
            </a:pPr>
            <a:r>
              <a:rPr lang="de-DE" sz="1100" b="0"/>
              <a:t>Wissensarbeiter</a:t>
            </a:r>
          </a:p>
          <a:p>
            <a:pPr marL="144463" lvl="1" indent="-144463" defTabSz="762000" eaLnBrk="0" hangingPunct="0">
              <a:lnSpc>
                <a:spcPct val="93000"/>
              </a:lnSpc>
              <a:buClr>
                <a:schemeClr val="accent5"/>
              </a:buClr>
              <a:buFont typeface="Wingdings" charset="2"/>
              <a:buChar char="§"/>
              <a:tabLst>
                <a:tab pos="2605088" algn="r"/>
              </a:tabLst>
            </a:pPr>
            <a:r>
              <a:rPr lang="de-DE" sz="1100" b="0" err="1"/>
              <a:t>HuWissenschaftliche</a:t>
            </a:r>
            <a:r>
              <a:rPr lang="de-DE" sz="1100" b="0"/>
              <a:t> Publikationen</a:t>
            </a:r>
          </a:p>
          <a:p>
            <a:pPr marL="144463" lvl="1" indent="-144463" defTabSz="762000" eaLnBrk="0" hangingPunct="0">
              <a:lnSpc>
                <a:spcPct val="93000"/>
              </a:lnSpc>
              <a:buClr>
                <a:schemeClr val="accent5"/>
              </a:buClr>
              <a:buFont typeface="Wingdings" charset="2"/>
              <a:buChar char="§"/>
              <a:tabLst>
                <a:tab pos="2605088" algn="r"/>
              </a:tabLst>
            </a:pPr>
            <a:r>
              <a:rPr lang="de-DE" sz="1100" b="0"/>
              <a:t>Gesamtausgaben für intramurale Forschung und Entwicklung</a:t>
            </a:r>
          </a:p>
          <a:p>
            <a:pPr marL="144463" lvl="1" indent="-144463" defTabSz="762000" eaLnBrk="0" hangingPunct="0">
              <a:lnSpc>
                <a:spcPct val="93000"/>
              </a:lnSpc>
              <a:buClr>
                <a:schemeClr val="accent5"/>
              </a:buClr>
              <a:buFont typeface="Wingdings" charset="2"/>
              <a:buChar char="§"/>
              <a:tabLst>
                <a:tab pos="2605088" algn="r"/>
              </a:tabLst>
            </a:pPr>
            <a:r>
              <a:rPr lang="de-DE" sz="1100" b="0" err="1"/>
              <a:t>manressourcen</a:t>
            </a:r>
            <a:r>
              <a:rPr lang="de-DE" sz="1100" b="0"/>
              <a:t> in Wissenschaften &amp; Technologie</a:t>
            </a:r>
          </a:p>
          <a:p>
            <a:pPr marL="144463" lvl="1" indent="-144463" defTabSz="762000" eaLnBrk="0" hangingPunct="0">
              <a:lnSpc>
                <a:spcPct val="93000"/>
              </a:lnSpc>
              <a:buClr>
                <a:schemeClr val="accent5"/>
              </a:buClr>
              <a:buFont typeface="Wingdings" charset="2"/>
              <a:buChar char="§"/>
              <a:tabLst>
                <a:tab pos="2605088" algn="r"/>
              </a:tabLst>
            </a:pPr>
            <a:r>
              <a:rPr lang="de-DE" sz="1100" b="0"/>
              <a:t>Beschäftigung im Technologie- und Wissens-Bereich </a:t>
            </a:r>
          </a:p>
          <a:p>
            <a:pPr marL="144463" lvl="1" indent="-144463" defTabSz="762000" eaLnBrk="0" hangingPunct="0">
              <a:lnSpc>
                <a:spcPct val="93000"/>
              </a:lnSpc>
              <a:buClr>
                <a:schemeClr val="accent5"/>
              </a:buClr>
              <a:buFont typeface="Wingdings" charset="2"/>
              <a:buChar char="§"/>
              <a:tabLst>
                <a:tab pos="2605088" algn="r"/>
              </a:tabLst>
            </a:pPr>
            <a:r>
              <a:rPr lang="de-DE" sz="1100" b="0"/>
              <a:t>Anmeldung neuer Marken</a:t>
            </a:r>
          </a:p>
          <a:p>
            <a:pPr marL="144463" lvl="1" indent="-144463" defTabSz="762000" eaLnBrk="0" hangingPunct="0">
              <a:lnSpc>
                <a:spcPct val="93000"/>
              </a:lnSpc>
              <a:buClr>
                <a:schemeClr val="accent5"/>
              </a:buClr>
              <a:buFont typeface="Wingdings" charset="2"/>
              <a:buChar char="§"/>
              <a:tabLst>
                <a:tab pos="2605088" algn="r"/>
              </a:tabLst>
            </a:pPr>
            <a:r>
              <a:rPr lang="de-DE" sz="1100" b="0"/>
              <a:t>Anmeldung neuer design </a:t>
            </a:r>
            <a:r>
              <a:rPr lang="de-DE" sz="1100" b="0" err="1"/>
              <a:t>applications</a:t>
            </a:r>
            <a:endParaRPr lang="de-DE" sz="1100" b="0"/>
          </a:p>
          <a:p>
            <a:pPr marL="144463" lvl="1" indent="-144463" defTabSz="762000" eaLnBrk="0" hangingPunct="0">
              <a:lnSpc>
                <a:spcPct val="93000"/>
              </a:lnSpc>
              <a:buClr>
                <a:schemeClr val="accent5"/>
              </a:buClr>
              <a:buFont typeface="Wingdings" charset="2"/>
              <a:buChar char="§"/>
              <a:tabLst>
                <a:tab pos="2605088" algn="r"/>
              </a:tabLst>
            </a:pPr>
            <a:r>
              <a:rPr lang="de-DE" sz="1100" b="0"/>
              <a:t>Sales </a:t>
            </a:r>
            <a:r>
              <a:rPr lang="de-DE" sz="1100" b="0" err="1"/>
              <a:t>of</a:t>
            </a:r>
            <a:r>
              <a:rPr lang="de-DE" sz="1100" b="0"/>
              <a:t> </a:t>
            </a:r>
            <a:r>
              <a:rPr lang="de-DE" sz="1100" b="0" err="1"/>
              <a:t>new-to-market</a:t>
            </a:r>
            <a:r>
              <a:rPr lang="de-DE" sz="1100" b="0"/>
              <a:t> and </a:t>
            </a:r>
            <a:r>
              <a:rPr lang="de-DE" sz="1100" b="0" err="1"/>
              <a:t>new-to-firms</a:t>
            </a:r>
            <a:r>
              <a:rPr lang="de-DE" sz="1100" b="0"/>
              <a:t> </a:t>
            </a:r>
            <a:r>
              <a:rPr lang="de-DE" sz="1100" b="0" err="1"/>
              <a:t>innovation</a:t>
            </a:r>
            <a:endParaRPr lang="de-DE" sz="1100" b="0"/>
          </a:p>
        </p:txBody>
      </p:sp>
      <p:pic>
        <p:nvPicPr>
          <p:cNvPr id="13" name="Bild 12"/>
          <p:cNvPicPr>
            <a:picLocks noChangeAspect="1"/>
          </p:cNvPicPr>
          <p:nvPr/>
        </p:nvPicPr>
        <p:blipFill>
          <a:blip r:embed="rId3" cstate="print"/>
          <a:stretch>
            <a:fillRect/>
          </a:stretch>
        </p:blipFill>
        <p:spPr>
          <a:xfrm>
            <a:off x="6540438" y="5357391"/>
            <a:ext cx="2781362" cy="1311806"/>
          </a:xfrm>
          <a:prstGeom prst="rect">
            <a:avLst/>
          </a:prstGeom>
          <a:ln>
            <a:noFill/>
          </a:ln>
        </p:spPr>
      </p:pic>
      <p:sp>
        <p:nvSpPr>
          <p:cNvPr id="14" name="Rechteck 13"/>
          <p:cNvSpPr/>
          <p:nvPr/>
        </p:nvSpPr>
        <p:spPr bwMode="auto">
          <a:xfrm>
            <a:off x="6540438" y="5357391"/>
            <a:ext cx="863662" cy="131189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sp>
        <p:nvSpPr>
          <p:cNvPr id="17" name="Rechteck 16"/>
          <p:cNvSpPr/>
          <p:nvPr/>
        </p:nvSpPr>
        <p:spPr bwMode="auto">
          <a:xfrm>
            <a:off x="6554547" y="5430936"/>
            <a:ext cx="1822512" cy="1311894"/>
          </a:xfrm>
          <a:prstGeom prst="rect">
            <a:avLst/>
          </a:prstGeom>
          <a:solidFill>
            <a:schemeClr val="accent1">
              <a:alpha val="68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sp>
        <p:nvSpPr>
          <p:cNvPr id="15" name="Eine Ecke des Rechtecks schneiden 14"/>
          <p:cNvSpPr/>
          <p:nvPr/>
        </p:nvSpPr>
        <p:spPr bwMode="auto">
          <a:xfrm>
            <a:off x="4971097" y="4748946"/>
            <a:ext cx="4283732" cy="618815"/>
          </a:xfrm>
          <a:prstGeom prst="snip1Rect">
            <a:avLst/>
          </a:prstGeom>
          <a:solidFill>
            <a:schemeClr val="accent2">
              <a:lumMod val="90000"/>
            </a:schemeClr>
          </a:solidFill>
          <a:ln w="9525" cap="flat" cmpd="sng" algn="ctr">
            <a:noFill/>
            <a:prstDash val="solid"/>
            <a:round/>
            <a:headEnd type="none" w="med" len="med"/>
            <a:tailEnd type="none" w="med" len="med"/>
          </a:ln>
          <a:effectLst/>
        </p:spPr>
        <p:txBody>
          <a:bodyPr vert="horz" wrap="square" lIns="72000" tIns="0" rIns="0" bIns="72000" numCol="1" rtlCol="0" anchor="b" anchorCtr="0" compatLnSpc="1">
            <a:prstTxWarp prst="textNoShape">
              <a:avLst/>
            </a:prstTxWarp>
            <a:noAutofit/>
          </a:bodyPr>
          <a:lstStyle/>
          <a:p>
            <a:r>
              <a:rPr lang="de-AT" sz="1100" i="1" dirty="0">
                <a:latin typeface="Arial"/>
                <a:cs typeface="Arial"/>
              </a:rPr>
              <a:t>"</a:t>
            </a:r>
            <a:r>
              <a:rPr lang="de-AT" sz="1100" i="1" dirty="0" err="1">
                <a:latin typeface="Arial"/>
                <a:cs typeface="Arial"/>
              </a:rPr>
              <a:t>One</a:t>
            </a:r>
            <a:r>
              <a:rPr lang="de-AT" sz="1100" i="1" dirty="0">
                <a:latin typeface="Arial"/>
                <a:cs typeface="Arial"/>
              </a:rPr>
              <a:t> </a:t>
            </a:r>
            <a:r>
              <a:rPr lang="de-AT" sz="1100" i="1" dirty="0" err="1">
                <a:latin typeface="Arial"/>
                <a:cs typeface="Arial"/>
              </a:rPr>
              <a:t>interesting</a:t>
            </a:r>
            <a:r>
              <a:rPr lang="de-AT" sz="1100" i="1" dirty="0">
                <a:latin typeface="Arial"/>
                <a:cs typeface="Arial"/>
              </a:rPr>
              <a:t> </a:t>
            </a:r>
            <a:r>
              <a:rPr lang="de-AT" sz="1100" i="1" dirty="0" err="1">
                <a:latin typeface="Arial"/>
                <a:cs typeface="Arial"/>
              </a:rPr>
              <a:t>criterion</a:t>
            </a:r>
            <a:r>
              <a:rPr lang="de-AT" sz="1100" i="1" dirty="0">
                <a:latin typeface="Arial"/>
                <a:cs typeface="Arial"/>
              </a:rPr>
              <a:t> </a:t>
            </a:r>
            <a:r>
              <a:rPr lang="de-AT" sz="1100" i="1" dirty="0" err="1">
                <a:latin typeface="Arial"/>
                <a:cs typeface="Arial"/>
              </a:rPr>
              <a:t>would</a:t>
            </a:r>
            <a:r>
              <a:rPr lang="de-AT" sz="1100" i="1" dirty="0">
                <a:latin typeface="Arial"/>
                <a:cs typeface="Arial"/>
              </a:rPr>
              <a:t> </a:t>
            </a:r>
            <a:r>
              <a:rPr lang="de-AT" sz="1100" i="1" dirty="0" err="1">
                <a:latin typeface="Arial"/>
                <a:cs typeface="Arial"/>
              </a:rPr>
              <a:t>have</a:t>
            </a:r>
            <a:r>
              <a:rPr lang="de-AT" sz="1100" i="1" dirty="0">
                <a:latin typeface="Arial"/>
                <a:cs typeface="Arial"/>
              </a:rPr>
              <a:t> </a:t>
            </a:r>
            <a:r>
              <a:rPr lang="de-AT" sz="1100" i="1" dirty="0" err="1">
                <a:latin typeface="Arial"/>
                <a:cs typeface="Arial"/>
              </a:rPr>
              <a:t>been</a:t>
            </a:r>
            <a:r>
              <a:rPr lang="de-AT" sz="1100" i="1" dirty="0">
                <a:latin typeface="Arial"/>
                <a:cs typeface="Arial"/>
              </a:rPr>
              <a:t> ‚</a:t>
            </a:r>
            <a:r>
              <a:rPr lang="de-AT" sz="1100" i="1" dirty="0" err="1">
                <a:latin typeface="Arial"/>
                <a:cs typeface="Arial"/>
              </a:rPr>
              <a:t>export</a:t>
            </a:r>
            <a:r>
              <a:rPr lang="de-AT" sz="1100" i="1" dirty="0">
                <a:latin typeface="Arial"/>
                <a:cs typeface="Arial"/>
              </a:rPr>
              <a:t>‘, but </a:t>
            </a:r>
            <a:r>
              <a:rPr lang="de-AT" sz="1100" i="1" dirty="0" err="1">
                <a:latin typeface="Arial"/>
                <a:cs typeface="Arial"/>
              </a:rPr>
              <a:t>there</a:t>
            </a:r>
            <a:r>
              <a:rPr lang="de-AT" sz="1100" i="1" dirty="0">
                <a:latin typeface="Arial"/>
                <a:cs typeface="Arial"/>
              </a:rPr>
              <a:t> </a:t>
            </a:r>
            <a:r>
              <a:rPr lang="de-AT" sz="1100" i="1" dirty="0" err="1">
                <a:latin typeface="Arial"/>
                <a:cs typeface="Arial"/>
              </a:rPr>
              <a:t>is</a:t>
            </a:r>
            <a:r>
              <a:rPr lang="de-AT" sz="1100" i="1" dirty="0">
                <a:latin typeface="Arial"/>
                <a:cs typeface="Arial"/>
              </a:rPr>
              <a:t> not </a:t>
            </a:r>
            <a:r>
              <a:rPr lang="de-AT" sz="1100" i="1" dirty="0" err="1">
                <a:latin typeface="Arial"/>
                <a:cs typeface="Arial"/>
              </a:rPr>
              <a:t>enough</a:t>
            </a:r>
            <a:r>
              <a:rPr lang="de-AT" sz="1100" i="1" dirty="0">
                <a:latin typeface="Arial"/>
                <a:cs typeface="Arial"/>
              </a:rPr>
              <a:t> regional </a:t>
            </a:r>
            <a:r>
              <a:rPr lang="de-AT" sz="1100" i="1" dirty="0" err="1">
                <a:latin typeface="Arial"/>
                <a:cs typeface="Arial"/>
              </a:rPr>
              <a:t>data</a:t>
            </a:r>
            <a:r>
              <a:rPr lang="de-AT" sz="1100" i="1" dirty="0">
                <a:latin typeface="Arial"/>
                <a:cs typeface="Arial"/>
              </a:rPr>
              <a:t> </a:t>
            </a:r>
            <a:r>
              <a:rPr lang="de-AT" sz="1100" i="1" dirty="0" err="1">
                <a:latin typeface="Arial"/>
                <a:cs typeface="Arial"/>
              </a:rPr>
              <a:t>available</a:t>
            </a:r>
            <a:r>
              <a:rPr lang="de-AT" sz="1100" i="1" dirty="0">
                <a:latin typeface="Arial"/>
                <a:cs typeface="Arial"/>
              </a:rPr>
              <a:t> </a:t>
            </a:r>
            <a:r>
              <a:rPr lang="de-AT" sz="1100" i="1" dirty="0" err="1">
                <a:latin typeface="Arial"/>
                <a:cs typeface="Arial"/>
              </a:rPr>
              <a:t>to</a:t>
            </a:r>
            <a:r>
              <a:rPr lang="de-AT" sz="1100" i="1" dirty="0">
                <a:latin typeface="Arial"/>
                <a:cs typeface="Arial"/>
              </a:rPr>
              <a:t> </a:t>
            </a:r>
            <a:r>
              <a:rPr lang="de-AT" sz="1100" i="1" dirty="0" err="1">
                <a:latin typeface="Arial"/>
                <a:cs typeface="Arial"/>
              </a:rPr>
              <a:t>take</a:t>
            </a:r>
            <a:r>
              <a:rPr lang="de-AT" sz="1100" i="1" dirty="0">
                <a:latin typeface="Arial"/>
                <a:cs typeface="Arial"/>
              </a:rPr>
              <a:t> </a:t>
            </a:r>
            <a:r>
              <a:rPr lang="de-AT" sz="1100" i="1" dirty="0" err="1">
                <a:latin typeface="Arial"/>
                <a:cs typeface="Arial"/>
              </a:rPr>
              <a:t>it</a:t>
            </a:r>
            <a:r>
              <a:rPr lang="de-AT" sz="1100" i="1" dirty="0">
                <a:latin typeface="Arial"/>
                <a:cs typeface="Arial"/>
              </a:rPr>
              <a:t> </a:t>
            </a:r>
            <a:r>
              <a:rPr lang="de-AT" sz="1100" i="1" dirty="0" err="1">
                <a:latin typeface="Arial"/>
                <a:cs typeface="Arial"/>
              </a:rPr>
              <a:t>into</a:t>
            </a:r>
            <a:r>
              <a:rPr lang="de-AT" sz="1100" i="1" dirty="0">
                <a:latin typeface="Arial"/>
                <a:cs typeface="Arial"/>
              </a:rPr>
              <a:t> </a:t>
            </a:r>
            <a:r>
              <a:rPr lang="de-AT" sz="1100" i="1" dirty="0" err="1">
                <a:latin typeface="Arial"/>
                <a:cs typeface="Arial"/>
              </a:rPr>
              <a:t>account</a:t>
            </a:r>
            <a:r>
              <a:rPr lang="de-AT" sz="1100" i="1" dirty="0">
                <a:latin typeface="Arial"/>
                <a:cs typeface="Arial"/>
              </a:rPr>
              <a:t>"</a:t>
            </a:r>
          </a:p>
          <a:p>
            <a:pPr algn="r"/>
            <a:r>
              <a:rPr lang="de-AT" sz="1100" b="0" dirty="0">
                <a:latin typeface="Arial"/>
                <a:cs typeface="Arial"/>
              </a:rPr>
              <a:t>Lewis Dijkstra, </a:t>
            </a:r>
            <a:r>
              <a:rPr lang="de-AT" sz="1100" b="0" dirty="0" err="1">
                <a:latin typeface="Arial"/>
                <a:cs typeface="Arial"/>
              </a:rPr>
              <a:t>Author</a:t>
            </a:r>
            <a:r>
              <a:rPr lang="de-AT" sz="1100" b="0" dirty="0">
                <a:latin typeface="Arial"/>
                <a:cs typeface="Arial"/>
              </a:rPr>
              <a:t> </a:t>
            </a:r>
            <a:r>
              <a:rPr lang="de-AT" sz="1100" b="0" dirty="0" err="1">
                <a:latin typeface="Arial"/>
                <a:cs typeface="Arial"/>
              </a:rPr>
              <a:t>of</a:t>
            </a:r>
            <a:r>
              <a:rPr lang="de-AT" sz="1100" b="0" dirty="0">
                <a:latin typeface="Arial"/>
                <a:cs typeface="Arial"/>
              </a:rPr>
              <a:t> </a:t>
            </a:r>
            <a:r>
              <a:rPr lang="de-AT" sz="1100" b="0" dirty="0" err="1">
                <a:latin typeface="Arial"/>
                <a:cs typeface="Arial"/>
              </a:rPr>
              <a:t>the</a:t>
            </a:r>
            <a:r>
              <a:rPr lang="de-AT" sz="1100" b="0" dirty="0">
                <a:latin typeface="Arial"/>
                <a:cs typeface="Arial"/>
              </a:rPr>
              <a:t> Regional </a:t>
            </a:r>
            <a:r>
              <a:rPr lang="de-AT" sz="1100" b="0" dirty="0" err="1">
                <a:latin typeface="Arial"/>
                <a:cs typeface="Arial"/>
              </a:rPr>
              <a:t>Competitveness</a:t>
            </a:r>
            <a:r>
              <a:rPr lang="de-AT" sz="1100" b="0" dirty="0">
                <a:latin typeface="Arial"/>
                <a:cs typeface="Arial"/>
              </a:rPr>
              <a:t> Index </a:t>
            </a:r>
            <a:endParaRPr lang="de-AT" sz="1100" b="0" dirty="0">
              <a:cs typeface="Arial"/>
            </a:endParaRPr>
          </a:p>
        </p:txBody>
      </p:sp>
      <p:sp>
        <p:nvSpPr>
          <p:cNvPr id="19" name="TextBox 16"/>
          <p:cNvSpPr txBox="1"/>
          <p:nvPr/>
        </p:nvSpPr>
        <p:spPr>
          <a:xfrm>
            <a:off x="566742" y="6717836"/>
            <a:ext cx="4989446" cy="138499"/>
          </a:xfrm>
          <a:prstGeom prst="rect">
            <a:avLst/>
          </a:prstGeom>
          <a:noFill/>
        </p:spPr>
        <p:txBody>
          <a:bodyPr vert="horz" wrap="square" lIns="0" tIns="0" rIns="0" bIns="0" rtlCol="0" anchor="b" anchorCtr="0">
            <a:spAutoFit/>
          </a:bodyPr>
          <a:lstStyle/>
          <a:p>
            <a:pPr marL="460375" indent="-460375"/>
            <a:r>
              <a:rPr lang="de-DE" sz="900" b="0" dirty="0"/>
              <a:t>Quelle: Europäische Kommission: Regional </a:t>
            </a:r>
            <a:r>
              <a:rPr lang="de-DE" sz="900" b="0" dirty="0" err="1"/>
              <a:t>Competitiveness</a:t>
            </a:r>
            <a:r>
              <a:rPr lang="de-DE" sz="900" b="0" dirty="0"/>
              <a:t> Index 2022, </a:t>
            </a:r>
            <a:r>
              <a:rPr lang="de-DE" sz="900" b="0" dirty="0" err="1"/>
              <a:t>hoeffingersolutions</a:t>
            </a:r>
            <a:endParaRPr lang="de-DE" sz="900" b="0" dirty="0"/>
          </a:p>
        </p:txBody>
      </p:sp>
    </p:spTree>
    <p:extLst>
      <p:ext uri="{BB962C8B-B14F-4D97-AF65-F5344CB8AC3E}">
        <p14:creationId xmlns:p14="http://schemas.microsoft.com/office/powerpoint/2010/main" val="96412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ChangeArrowheads="1"/>
          </p:cNvSpPr>
          <p:nvPr>
            <p:custDataLst>
              <p:tags r:id="rId1"/>
            </p:custDataLst>
          </p:nvPr>
        </p:nvSpPr>
        <p:spPr bwMode="auto">
          <a:xfrm>
            <a:off x="4448250" y="2735082"/>
            <a:ext cx="4860000" cy="2189836"/>
          </a:xfrm>
          <a:prstGeom prst="rect">
            <a:avLst/>
          </a:prstGeom>
          <a:solidFill>
            <a:schemeClr val="bg1">
              <a:lumMod val="85000"/>
            </a:schemeClr>
          </a:solidFill>
          <a:ln w="12700" algn="ctr">
            <a:noFill/>
            <a:miter lim="800000"/>
            <a:headEnd/>
            <a:tailEnd/>
          </a:ln>
        </p:spPr>
        <p:txBody>
          <a:bodyPr wrap="square" lIns="72000" tIns="72000" rIns="0" bIns="0">
            <a:noAutofit/>
          </a:bodyPr>
          <a:lstStyle/>
          <a:p>
            <a:pPr marL="0" lvl="1" defTabSz="900113" eaLnBrk="0" hangingPunct="0">
              <a:lnSpc>
                <a:spcPct val="95000"/>
              </a:lnSpc>
              <a:spcBef>
                <a:spcPts val="300"/>
              </a:spcBef>
              <a:buClr>
                <a:schemeClr val="hlink"/>
              </a:buClr>
              <a:buSzPct val="100000"/>
            </a:pPr>
            <a:r>
              <a:rPr lang="de-AT" dirty="0"/>
              <a:t>Gewichtung der Daten (gemessen am Entwicklungsstand nach dem kaufkraftbereinigten BIP pro Kopf in der jeweiligen Region)</a:t>
            </a:r>
          </a:p>
        </p:txBody>
      </p:sp>
      <p:sp>
        <p:nvSpPr>
          <p:cNvPr id="5" name="Titel 1"/>
          <p:cNvSpPr>
            <a:spLocks noGrp="1"/>
          </p:cNvSpPr>
          <p:nvPr>
            <p:ph type="title"/>
          </p:nvPr>
        </p:nvSpPr>
        <p:spPr>
          <a:xfrm>
            <a:off x="566738" y="1000125"/>
            <a:ext cx="8755062" cy="661988"/>
          </a:xfrm>
        </p:spPr>
        <p:txBody>
          <a:bodyPr/>
          <a:lstStyle/>
          <a:p>
            <a:r>
              <a:rPr lang="de-DE" dirty="0"/>
              <a:t>Methodik (5): Die Europäische Kommission stellt Qualität, Stringenz und Konsistenz der Daten sicher – und gewichtet nach Relevanz</a:t>
            </a:r>
          </a:p>
        </p:txBody>
      </p:sp>
      <p:sp>
        <p:nvSpPr>
          <p:cNvPr id="7" name="TextBox 97"/>
          <p:cNvSpPr txBox="1">
            <a:spLocks/>
          </p:cNvSpPr>
          <p:nvPr>
            <p:custDataLst>
              <p:tags r:id="rId2"/>
            </p:custDataLst>
          </p:nvPr>
        </p:nvSpPr>
        <p:spPr bwMode="auto">
          <a:xfrm>
            <a:off x="566738" y="1854200"/>
            <a:ext cx="8755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b="1">
                <a:solidFill>
                  <a:schemeClr val="tx1"/>
                </a:solidFill>
                <a:latin typeface="Arial" charset="0"/>
                <a:ea typeface="ＭＳ Ｐゴシック" charset="0"/>
              </a:defRPr>
            </a:lvl1pPr>
            <a:lvl2pPr marL="742950" indent="-285750" eaLnBrk="0" hangingPunct="0">
              <a:defRPr sz="1300" b="1">
                <a:solidFill>
                  <a:schemeClr val="tx1"/>
                </a:solidFill>
                <a:latin typeface="Arial" charset="0"/>
                <a:ea typeface="ＭＳ Ｐゴシック" charset="0"/>
              </a:defRPr>
            </a:lvl2pPr>
            <a:lvl3pPr marL="1143000" indent="-228600" eaLnBrk="0" hangingPunct="0">
              <a:defRPr sz="1300" b="1">
                <a:solidFill>
                  <a:schemeClr val="tx1"/>
                </a:solidFill>
                <a:latin typeface="Arial" charset="0"/>
                <a:ea typeface="ＭＳ Ｐゴシック" charset="0"/>
              </a:defRPr>
            </a:lvl3pPr>
            <a:lvl4pPr marL="1600200" indent="-228600" eaLnBrk="0" hangingPunct="0">
              <a:defRPr sz="1300" b="1">
                <a:solidFill>
                  <a:schemeClr val="tx1"/>
                </a:solidFill>
                <a:latin typeface="Arial" charset="0"/>
                <a:ea typeface="ＭＳ Ｐゴシック" charset="0"/>
              </a:defRPr>
            </a:lvl4pPr>
            <a:lvl5pPr marL="2057400" indent="-228600" eaLnBrk="0" hangingPunct="0">
              <a:defRPr sz="1300" b="1">
                <a:solidFill>
                  <a:schemeClr val="tx1"/>
                </a:solidFill>
                <a:latin typeface="Arial" charset="0"/>
                <a:ea typeface="ＭＳ Ｐゴシック" charset="0"/>
              </a:defRPr>
            </a:lvl5pPr>
            <a:lvl6pPr marL="2514600" indent="-228600" eaLnBrk="0" fontAlgn="base" hangingPunct="0">
              <a:spcBef>
                <a:spcPct val="0"/>
              </a:spcBef>
              <a:spcAft>
                <a:spcPct val="0"/>
              </a:spcAft>
              <a:defRPr sz="1300" b="1">
                <a:solidFill>
                  <a:schemeClr val="tx1"/>
                </a:solidFill>
                <a:latin typeface="Arial" charset="0"/>
                <a:ea typeface="ＭＳ Ｐゴシック" charset="0"/>
              </a:defRPr>
            </a:lvl6pPr>
            <a:lvl7pPr marL="2971800" indent="-228600" eaLnBrk="0" fontAlgn="base" hangingPunct="0">
              <a:spcBef>
                <a:spcPct val="0"/>
              </a:spcBef>
              <a:spcAft>
                <a:spcPct val="0"/>
              </a:spcAft>
              <a:defRPr sz="1300" b="1">
                <a:solidFill>
                  <a:schemeClr val="tx1"/>
                </a:solidFill>
                <a:latin typeface="Arial" charset="0"/>
                <a:ea typeface="ＭＳ Ｐゴシック" charset="0"/>
              </a:defRPr>
            </a:lvl7pPr>
            <a:lvl8pPr marL="3429000" indent="-228600" eaLnBrk="0" fontAlgn="base" hangingPunct="0">
              <a:spcBef>
                <a:spcPct val="0"/>
              </a:spcBef>
              <a:spcAft>
                <a:spcPct val="0"/>
              </a:spcAft>
              <a:defRPr sz="1300" b="1">
                <a:solidFill>
                  <a:schemeClr val="tx1"/>
                </a:solidFill>
                <a:latin typeface="Arial" charset="0"/>
                <a:ea typeface="ＭＳ Ｐゴシック" charset="0"/>
              </a:defRPr>
            </a:lvl8pPr>
            <a:lvl9pPr marL="3886200" indent="-228600" eaLnBrk="0" fontAlgn="base" hangingPunct="0">
              <a:spcBef>
                <a:spcPct val="0"/>
              </a:spcBef>
              <a:spcAft>
                <a:spcPct val="0"/>
              </a:spcAft>
              <a:defRPr sz="1300" b="1">
                <a:solidFill>
                  <a:schemeClr val="tx1"/>
                </a:solidFill>
                <a:latin typeface="Arial" charset="0"/>
                <a:ea typeface="ＭＳ Ｐゴシック" charset="0"/>
              </a:defRPr>
            </a:lvl9pPr>
          </a:lstStyle>
          <a:p>
            <a:pPr eaLnBrk="1" hangingPunct="1"/>
            <a:r>
              <a:rPr lang="de-DE" sz="1700" b="0" dirty="0"/>
              <a:t>Europäischer regionaler Wettbewerbsfähigkeitsindex (RCI) – Überblick (5)</a:t>
            </a:r>
          </a:p>
        </p:txBody>
      </p:sp>
      <p:sp>
        <p:nvSpPr>
          <p:cNvPr id="8" name="Rectangle 8"/>
          <p:cNvSpPr>
            <a:spLocks noChangeArrowheads="1"/>
          </p:cNvSpPr>
          <p:nvPr>
            <p:custDataLst>
              <p:tags r:id="rId3"/>
            </p:custDataLst>
          </p:nvPr>
        </p:nvSpPr>
        <p:spPr bwMode="auto">
          <a:xfrm>
            <a:off x="566738" y="2850498"/>
            <a:ext cx="3327158" cy="1182238"/>
          </a:xfrm>
          <a:prstGeom prst="rect">
            <a:avLst/>
          </a:prstGeom>
          <a:solidFill>
            <a:schemeClr val="bg1">
              <a:lumMod val="85000"/>
            </a:schemeClr>
          </a:solidFill>
          <a:ln w="12700" algn="ctr">
            <a:solidFill>
              <a:schemeClr val="accent2"/>
            </a:solidFill>
            <a:miter lim="800000"/>
            <a:headEnd/>
            <a:tailEnd/>
          </a:ln>
        </p:spPr>
        <p:txBody>
          <a:bodyPr wrap="square" lIns="72000" tIns="36000" rIns="0" bIns="36000">
            <a:spAutoFit/>
          </a:bodyPr>
          <a:lstStyle/>
          <a:p>
            <a:pPr marL="0" lvl="1" defTabSz="900113" eaLnBrk="0" hangingPunct="0">
              <a:lnSpc>
                <a:spcPct val="95000"/>
              </a:lnSpc>
              <a:spcBef>
                <a:spcPts val="300"/>
              </a:spcBef>
              <a:buClr>
                <a:schemeClr val="hlink"/>
              </a:buClr>
              <a:buSzPct val="100000"/>
            </a:pPr>
            <a:r>
              <a:rPr lang="de-AT" dirty="0"/>
              <a:t>Qualität der Daten</a:t>
            </a:r>
          </a:p>
          <a:p>
            <a:pPr marL="188913" lvl="1" indent="-188913" defTabSz="900113" eaLnBrk="0" hangingPunct="0">
              <a:lnSpc>
                <a:spcPct val="95000"/>
              </a:lnSpc>
              <a:spcBef>
                <a:spcPts val="300"/>
              </a:spcBef>
              <a:buClr>
                <a:schemeClr val="hlink"/>
              </a:buClr>
              <a:buSzPct val="100000"/>
              <a:buFont typeface="Wingdings" pitchFamily="2" charset="2"/>
              <a:buChar char="§"/>
            </a:pPr>
            <a:r>
              <a:rPr lang="de-AT" sz="1100" b="0" dirty="0"/>
              <a:t>Betrachtung der Verteilung jedes einzelnen Indikators mittels </a:t>
            </a:r>
            <a:r>
              <a:rPr lang="de-AT" sz="1100" b="0" dirty="0" err="1"/>
              <a:t>univariater</a:t>
            </a:r>
            <a:r>
              <a:rPr lang="de-AT" sz="1100" b="0" dirty="0"/>
              <a:t> Analyse</a:t>
            </a:r>
          </a:p>
          <a:p>
            <a:pPr marL="188913" lvl="1" indent="-188913" defTabSz="900113" eaLnBrk="0" hangingPunct="0">
              <a:lnSpc>
                <a:spcPct val="95000"/>
              </a:lnSpc>
              <a:spcBef>
                <a:spcPts val="300"/>
              </a:spcBef>
              <a:buClr>
                <a:schemeClr val="hlink"/>
              </a:buClr>
              <a:buSzPct val="100000"/>
              <a:buFont typeface="Wingdings" pitchFamily="2" charset="2"/>
              <a:buChar char="§"/>
            </a:pPr>
            <a:r>
              <a:rPr lang="de-AT" sz="1100" b="0" dirty="0"/>
              <a:t>Fehldatengrenze 15-20%</a:t>
            </a:r>
          </a:p>
          <a:p>
            <a:pPr marL="188913" lvl="1" indent="-188913" defTabSz="900113" eaLnBrk="0" hangingPunct="0">
              <a:lnSpc>
                <a:spcPct val="95000"/>
              </a:lnSpc>
              <a:spcBef>
                <a:spcPts val="300"/>
              </a:spcBef>
              <a:buClr>
                <a:schemeClr val="hlink"/>
              </a:buClr>
              <a:buSzPct val="100000"/>
              <a:buFont typeface="Wingdings" pitchFamily="2" charset="2"/>
              <a:buChar char="§"/>
            </a:pPr>
            <a:r>
              <a:rPr lang="de-AT" sz="1100" b="0" dirty="0"/>
              <a:t>Anpassen von Ausreißern durch logarithmische Transformation oder </a:t>
            </a:r>
            <a:r>
              <a:rPr lang="de-AT" sz="1100" b="0" dirty="0" err="1"/>
              <a:t>Winsorization</a:t>
            </a:r>
            <a:r>
              <a:rPr lang="de-AT" sz="1100" b="0" dirty="0"/>
              <a:t> eines Punktes </a:t>
            </a:r>
          </a:p>
        </p:txBody>
      </p:sp>
      <p:sp>
        <p:nvSpPr>
          <p:cNvPr id="9" name="Rectangle 8"/>
          <p:cNvSpPr>
            <a:spLocks noChangeArrowheads="1"/>
          </p:cNvSpPr>
          <p:nvPr>
            <p:custDataLst>
              <p:tags r:id="rId4"/>
            </p:custDataLst>
          </p:nvPr>
        </p:nvSpPr>
        <p:spPr bwMode="auto">
          <a:xfrm>
            <a:off x="566737" y="4180546"/>
            <a:ext cx="3327158" cy="982952"/>
          </a:xfrm>
          <a:prstGeom prst="rect">
            <a:avLst/>
          </a:prstGeom>
          <a:solidFill>
            <a:schemeClr val="bg1">
              <a:lumMod val="85000"/>
            </a:schemeClr>
          </a:solidFill>
          <a:ln w="12700" algn="ctr">
            <a:solidFill>
              <a:schemeClr val="accent2"/>
            </a:solidFill>
            <a:miter lim="800000"/>
            <a:headEnd/>
            <a:tailEnd/>
          </a:ln>
        </p:spPr>
        <p:txBody>
          <a:bodyPr wrap="square" lIns="72000" tIns="36000" rIns="0" bIns="36000">
            <a:spAutoFit/>
          </a:bodyPr>
          <a:lstStyle/>
          <a:p>
            <a:pPr marL="0" lvl="1" defTabSz="900113" eaLnBrk="0" hangingPunct="0">
              <a:lnSpc>
                <a:spcPct val="95000"/>
              </a:lnSpc>
              <a:spcBef>
                <a:spcPts val="300"/>
              </a:spcBef>
              <a:buClr>
                <a:schemeClr val="hlink"/>
              </a:buClr>
              <a:buSzPct val="100000"/>
            </a:pPr>
            <a:r>
              <a:rPr lang="de-AT" dirty="0"/>
              <a:t>Konsistenz der Daten</a:t>
            </a:r>
            <a:r>
              <a:rPr lang="de-DE" sz="1200" baseline="30000" dirty="0"/>
              <a:t>1)</a:t>
            </a:r>
            <a:endParaRPr lang="de-AT" dirty="0"/>
          </a:p>
          <a:p>
            <a:pPr marL="188913" lvl="1" indent="-188913" defTabSz="900113" eaLnBrk="0" hangingPunct="0">
              <a:lnSpc>
                <a:spcPct val="95000"/>
              </a:lnSpc>
              <a:spcBef>
                <a:spcPts val="300"/>
              </a:spcBef>
              <a:buClr>
                <a:schemeClr val="hlink"/>
              </a:buClr>
              <a:buSzPct val="100000"/>
              <a:buFont typeface="Wingdings" pitchFamily="2" charset="2"/>
              <a:buChar char="§"/>
            </a:pPr>
            <a:r>
              <a:rPr lang="de-AT" sz="1100" b="0" dirty="0"/>
              <a:t>Min-Max Normalisierung der Werte auf einer Skala von 0-100 (dabei: 0 - niedrigste bis 100 - beste Performance)</a:t>
            </a:r>
          </a:p>
          <a:p>
            <a:pPr marL="188913" lvl="1" indent="-188913" defTabSz="900113" eaLnBrk="0" hangingPunct="0">
              <a:lnSpc>
                <a:spcPct val="95000"/>
              </a:lnSpc>
              <a:spcBef>
                <a:spcPts val="300"/>
              </a:spcBef>
              <a:buClr>
                <a:schemeClr val="hlink"/>
              </a:buClr>
              <a:buSzPct val="100000"/>
              <a:buFont typeface="Wingdings" pitchFamily="2" charset="2"/>
              <a:buChar char="§"/>
            </a:pPr>
            <a:r>
              <a:rPr lang="de-AT" sz="1100" b="0" dirty="0"/>
              <a:t>Formel: </a:t>
            </a:r>
            <a:r>
              <a:rPr lang="de-AT" sz="1100" b="0" dirty="0" err="1"/>
              <a:t>y</a:t>
            </a:r>
            <a:r>
              <a:rPr lang="de-AT" sz="1100" b="0" dirty="0"/>
              <a:t> = 100 * (x – min) / (</a:t>
            </a:r>
            <a:r>
              <a:rPr lang="de-AT" sz="1100" b="0" dirty="0" err="1"/>
              <a:t>max</a:t>
            </a:r>
            <a:r>
              <a:rPr lang="de-AT" sz="1100" b="0" dirty="0"/>
              <a:t> – min)</a:t>
            </a:r>
          </a:p>
        </p:txBody>
      </p:sp>
      <p:graphicFrame>
        <p:nvGraphicFramePr>
          <p:cNvPr id="13" name="Tabelle 12"/>
          <p:cNvGraphicFramePr>
            <a:graphicFrameLocks noGrp="1"/>
          </p:cNvGraphicFramePr>
          <p:nvPr>
            <p:extLst>
              <p:ext uri="{D42A27DB-BD31-4B8C-83A1-F6EECF244321}">
                <p14:modId xmlns:p14="http://schemas.microsoft.com/office/powerpoint/2010/main" val="1341475685"/>
              </p:ext>
            </p:extLst>
          </p:nvPr>
        </p:nvGraphicFramePr>
        <p:xfrm>
          <a:off x="4519463" y="3424022"/>
          <a:ext cx="4707527" cy="1271622"/>
        </p:xfrm>
        <a:graphic>
          <a:graphicData uri="http://schemas.openxmlformats.org/drawingml/2006/table">
            <a:tbl>
              <a:tblPr firstRow="1" bandRow="1">
                <a:tableStyleId>{5C22544A-7EE6-4342-B048-85BDC9FD1C3A}</a:tableStyleId>
              </a:tblPr>
              <a:tblGrid>
                <a:gridCol w="821503">
                  <a:extLst>
                    <a:ext uri="{9D8B030D-6E8A-4147-A177-3AD203B41FA5}">
                      <a16:colId xmlns:a16="http://schemas.microsoft.com/office/drawing/2014/main" val="20000"/>
                    </a:ext>
                  </a:extLst>
                </a:gridCol>
                <a:gridCol w="1049057">
                  <a:extLst>
                    <a:ext uri="{9D8B030D-6E8A-4147-A177-3AD203B41FA5}">
                      <a16:colId xmlns:a16="http://schemas.microsoft.com/office/drawing/2014/main" val="20001"/>
                    </a:ext>
                  </a:extLst>
                </a:gridCol>
                <a:gridCol w="975771">
                  <a:extLst>
                    <a:ext uri="{9D8B030D-6E8A-4147-A177-3AD203B41FA5}">
                      <a16:colId xmlns:a16="http://schemas.microsoft.com/office/drawing/2014/main" val="20002"/>
                    </a:ext>
                  </a:extLst>
                </a:gridCol>
                <a:gridCol w="939633">
                  <a:extLst>
                    <a:ext uri="{9D8B030D-6E8A-4147-A177-3AD203B41FA5}">
                      <a16:colId xmlns:a16="http://schemas.microsoft.com/office/drawing/2014/main" val="20003"/>
                    </a:ext>
                  </a:extLst>
                </a:gridCol>
                <a:gridCol w="921563">
                  <a:extLst>
                    <a:ext uri="{9D8B030D-6E8A-4147-A177-3AD203B41FA5}">
                      <a16:colId xmlns:a16="http://schemas.microsoft.com/office/drawing/2014/main" val="20004"/>
                    </a:ext>
                  </a:extLst>
                </a:gridCol>
              </a:tblGrid>
              <a:tr h="457212">
                <a:tc>
                  <a:txBody>
                    <a:bodyPr/>
                    <a:lstStyle/>
                    <a:p>
                      <a:r>
                        <a:rPr lang="de-DE" sz="900">
                          <a:solidFill>
                            <a:schemeClr val="tx1"/>
                          </a:solidFill>
                        </a:rPr>
                        <a:t>BIP/Kopf</a:t>
                      </a:r>
                      <a:r>
                        <a:rPr lang="de-DE" sz="900" baseline="0">
                          <a:solidFill>
                            <a:schemeClr val="tx1"/>
                          </a:solidFill>
                        </a:rPr>
                        <a:t> </a:t>
                      </a:r>
                    </a:p>
                    <a:p>
                      <a:r>
                        <a:rPr lang="de-DE" sz="900" baseline="0">
                          <a:solidFill>
                            <a:schemeClr val="tx1"/>
                          </a:solidFill>
                        </a:rPr>
                        <a:t>Index*</a:t>
                      </a:r>
                      <a:endParaRPr lang="de-DE" sz="900">
                        <a:solidFill>
                          <a:schemeClr val="tx1"/>
                        </a:solidFill>
                      </a:endParaRPr>
                    </a:p>
                  </a:txBody>
                  <a:tcPr>
                    <a:lnR w="6350" cap="flat" cmpd="sng" algn="ctr">
                      <a:solidFill>
                        <a:schemeClr val="tx1"/>
                      </a:solidFill>
                      <a:prstDash val="lgDash"/>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de-DE" sz="900" dirty="0">
                          <a:solidFill>
                            <a:schemeClr val="tx1"/>
                          </a:solidFill>
                        </a:rPr>
                        <a:t>Entwicklungsstand</a:t>
                      </a:r>
                    </a:p>
                  </a:txBody>
                  <a:tcPr>
                    <a:lnL w="6350" cap="flat" cmpd="sng" algn="ctr">
                      <a:solidFill>
                        <a:schemeClr val="tx1"/>
                      </a:solidFill>
                      <a:prstDash val="lgDash"/>
                      <a:round/>
                      <a:headEnd type="none" w="med" len="med"/>
                      <a:tailEnd type="none" w="med" len="med"/>
                    </a:lnL>
                    <a:lnR w="6350" cap="flat" cmpd="sng" algn="ctr">
                      <a:solidFill>
                        <a:schemeClr val="tx1"/>
                      </a:solidFill>
                      <a:prstDash val="lgDash"/>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de-DE" sz="900">
                          <a:solidFill>
                            <a:schemeClr val="tx1"/>
                          </a:solidFill>
                        </a:rPr>
                        <a:t>Basic</a:t>
                      </a:r>
                      <a:r>
                        <a:rPr lang="de-DE" sz="900" baseline="0">
                          <a:solidFill>
                            <a:schemeClr val="tx1"/>
                          </a:solidFill>
                        </a:rPr>
                        <a:t> Group</a:t>
                      </a:r>
                      <a:endParaRPr lang="de-DE" sz="900">
                        <a:solidFill>
                          <a:schemeClr val="tx1"/>
                        </a:solidFill>
                      </a:endParaRPr>
                    </a:p>
                  </a:txBody>
                  <a:tcPr>
                    <a:lnL w="6350" cap="flat" cmpd="sng" algn="ctr">
                      <a:solidFill>
                        <a:schemeClr val="tx1"/>
                      </a:solidFill>
                      <a:prstDash val="lgDash"/>
                      <a:round/>
                      <a:headEnd type="none" w="med" len="med"/>
                      <a:tailEnd type="none" w="med" len="med"/>
                    </a:lnL>
                    <a:lnB w="38100" cap="flat" cmpd="sng" algn="ctr">
                      <a:solidFill>
                        <a:schemeClr val="tx1"/>
                      </a:solidFill>
                      <a:prstDash val="solid"/>
                      <a:round/>
                      <a:headEnd type="none" w="med" len="med"/>
                      <a:tailEnd type="none" w="med" len="med"/>
                    </a:lnB>
                    <a:solidFill>
                      <a:srgbClr val="F5AECF"/>
                    </a:solidFill>
                  </a:tcPr>
                </a:tc>
                <a:tc>
                  <a:txBody>
                    <a:bodyPr/>
                    <a:lstStyle/>
                    <a:p>
                      <a:pPr algn="ctr"/>
                      <a:r>
                        <a:rPr lang="de-DE" sz="900">
                          <a:solidFill>
                            <a:schemeClr val="tx1"/>
                          </a:solidFill>
                        </a:rPr>
                        <a:t>Efficiency Group</a:t>
                      </a:r>
                    </a:p>
                  </a:txBody>
                  <a:tcPr>
                    <a:lnB w="38100" cap="flat" cmpd="sng" algn="ctr">
                      <a:solidFill>
                        <a:schemeClr val="tx1"/>
                      </a:solidFill>
                      <a:prstDash val="solid"/>
                      <a:round/>
                      <a:headEnd type="none" w="med" len="med"/>
                      <a:tailEnd type="none" w="med" len="med"/>
                    </a:lnB>
                    <a:solidFill>
                      <a:srgbClr val="FFC000"/>
                    </a:solidFill>
                  </a:tcPr>
                </a:tc>
                <a:tc>
                  <a:txBody>
                    <a:bodyPr/>
                    <a:lstStyle/>
                    <a:p>
                      <a:pPr algn="ctr"/>
                      <a:r>
                        <a:rPr lang="de-DE" sz="900">
                          <a:solidFill>
                            <a:schemeClr val="tx1"/>
                          </a:solidFill>
                        </a:rPr>
                        <a:t>Innovation Group</a:t>
                      </a:r>
                    </a:p>
                  </a:txBody>
                  <a:tcPr>
                    <a:lnR w="6350" cap="flat" cmpd="sng" algn="ctr">
                      <a:solidFill>
                        <a:schemeClr val="tx1"/>
                      </a:solidFill>
                      <a:prstDash val="lgDash"/>
                      <a:round/>
                      <a:headEnd type="none" w="med" len="med"/>
                      <a:tailEnd type="none" w="med" len="med"/>
                    </a:lnR>
                    <a:lnB w="381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71470">
                <a:tc>
                  <a:txBody>
                    <a:bodyPr/>
                    <a:lstStyle/>
                    <a:p>
                      <a:r>
                        <a:rPr lang="de-DE" sz="1100">
                          <a:solidFill>
                            <a:schemeClr val="tx1"/>
                          </a:solidFill>
                        </a:rPr>
                        <a:t>&lt;75</a:t>
                      </a:r>
                    </a:p>
                  </a:txBody>
                  <a:tcPr>
                    <a:lnR w="6350" cap="flat" cmpd="sng" algn="ctr">
                      <a:solidFill>
                        <a:schemeClr val="tx1"/>
                      </a:solidFill>
                      <a:prstDash val="lgDash"/>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de-DE" sz="1100">
                          <a:solidFill>
                            <a:schemeClr val="tx1"/>
                          </a:solidFill>
                        </a:rPr>
                        <a:t>1</a:t>
                      </a:r>
                    </a:p>
                  </a:txBody>
                  <a:tcPr>
                    <a:lnL w="6350" cap="flat" cmpd="sng" algn="ctr">
                      <a:solidFill>
                        <a:schemeClr val="tx1"/>
                      </a:solidFill>
                      <a:prstDash val="lgDash"/>
                      <a:round/>
                      <a:headEnd type="none" w="med" len="med"/>
                      <a:tailEnd type="none" w="med" len="med"/>
                    </a:lnL>
                    <a:lnR w="6350" cap="flat" cmpd="sng" algn="ctr">
                      <a:solidFill>
                        <a:schemeClr val="tx1"/>
                      </a:solidFill>
                      <a:prstDash val="lgDash"/>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de-DE" sz="1100">
                          <a:solidFill>
                            <a:schemeClr val="tx1"/>
                          </a:solidFill>
                        </a:rPr>
                        <a:t>30%</a:t>
                      </a:r>
                    </a:p>
                  </a:txBody>
                  <a:tcPr>
                    <a:lnL w="6350" cap="flat" cmpd="sng" algn="ctr">
                      <a:solidFill>
                        <a:schemeClr val="tx1"/>
                      </a:solidFill>
                      <a:prstDash val="lgDash"/>
                      <a:round/>
                      <a:headEnd type="none" w="med" len="med"/>
                      <a:tailEnd type="none" w="med" len="med"/>
                    </a:lnL>
                    <a:lnT w="38100" cap="flat" cmpd="sng" algn="ctr">
                      <a:solidFill>
                        <a:schemeClr val="tx1"/>
                      </a:solidFill>
                      <a:prstDash val="solid"/>
                      <a:round/>
                      <a:headEnd type="none" w="med" len="med"/>
                      <a:tailEnd type="none" w="med" len="med"/>
                    </a:lnT>
                    <a:solidFill>
                      <a:srgbClr val="F5AECF"/>
                    </a:solidFill>
                  </a:tcPr>
                </a:tc>
                <a:tc>
                  <a:txBody>
                    <a:bodyPr/>
                    <a:lstStyle/>
                    <a:p>
                      <a:pPr algn="ctr"/>
                      <a:r>
                        <a:rPr lang="de-DE" sz="1100">
                          <a:solidFill>
                            <a:schemeClr val="tx1"/>
                          </a:solidFill>
                        </a:rPr>
                        <a:t>50%</a:t>
                      </a:r>
                    </a:p>
                  </a:txBody>
                  <a:tcPr>
                    <a:lnT w="38100" cap="flat" cmpd="sng" algn="ctr">
                      <a:solidFill>
                        <a:schemeClr val="tx1"/>
                      </a:solidFill>
                      <a:prstDash val="solid"/>
                      <a:round/>
                      <a:headEnd type="none" w="med" len="med"/>
                      <a:tailEnd type="none" w="med" len="med"/>
                    </a:lnT>
                    <a:solidFill>
                      <a:srgbClr val="FFC000"/>
                    </a:solidFill>
                  </a:tcPr>
                </a:tc>
                <a:tc>
                  <a:txBody>
                    <a:bodyPr/>
                    <a:lstStyle/>
                    <a:p>
                      <a:pPr algn="ctr"/>
                      <a:r>
                        <a:rPr lang="de-DE" sz="1100">
                          <a:solidFill>
                            <a:schemeClr val="tx1"/>
                          </a:solidFill>
                        </a:rPr>
                        <a:t>20%</a:t>
                      </a:r>
                    </a:p>
                  </a:txBody>
                  <a:tcPr>
                    <a:lnR w="6350" cap="flat" cmpd="sng" algn="ctr">
                      <a:solidFill>
                        <a:schemeClr val="tx1"/>
                      </a:solidFill>
                      <a:prstDash val="lgDash"/>
                      <a:round/>
                      <a:headEnd type="none" w="med" len="med"/>
                      <a:tailEnd type="none" w="med" len="med"/>
                    </a:lnR>
                    <a:lnT w="38100"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val="10001"/>
                  </a:ext>
                </a:extLst>
              </a:tr>
              <a:tr h="271470">
                <a:tc>
                  <a:txBody>
                    <a:bodyPr/>
                    <a:lstStyle/>
                    <a:p>
                      <a:r>
                        <a:rPr lang="de-DE" sz="1100">
                          <a:solidFill>
                            <a:schemeClr val="tx1"/>
                          </a:solidFill>
                        </a:rPr>
                        <a:t>75-100</a:t>
                      </a:r>
                    </a:p>
                  </a:txBody>
                  <a:tcPr>
                    <a:lnR w="6350" cap="flat" cmpd="sng" algn="ctr">
                      <a:solidFill>
                        <a:schemeClr val="tx1"/>
                      </a:solidFill>
                      <a:prstDash val="lgDash"/>
                      <a:round/>
                      <a:headEnd type="none" w="med" len="med"/>
                      <a:tailEnd type="none" w="med" len="med"/>
                    </a:lnR>
                  </a:tcPr>
                </a:tc>
                <a:tc>
                  <a:txBody>
                    <a:bodyPr/>
                    <a:lstStyle/>
                    <a:p>
                      <a:pPr algn="ctr"/>
                      <a:r>
                        <a:rPr lang="de-DE" sz="1100">
                          <a:solidFill>
                            <a:schemeClr val="tx1"/>
                          </a:solidFill>
                        </a:rPr>
                        <a:t>2</a:t>
                      </a:r>
                    </a:p>
                  </a:txBody>
                  <a:tcPr>
                    <a:lnL w="6350" cap="flat" cmpd="sng" algn="ctr">
                      <a:solidFill>
                        <a:schemeClr val="tx1"/>
                      </a:solidFill>
                      <a:prstDash val="lgDash"/>
                      <a:round/>
                      <a:headEnd type="none" w="med" len="med"/>
                      <a:tailEnd type="none" w="med" len="med"/>
                    </a:lnL>
                    <a:lnR w="6350" cap="flat" cmpd="sng" algn="ctr">
                      <a:solidFill>
                        <a:schemeClr val="tx1"/>
                      </a:solidFill>
                      <a:prstDash val="lgDash"/>
                      <a:round/>
                      <a:headEnd type="none" w="med" len="med"/>
                      <a:tailEnd type="none" w="med" len="med"/>
                    </a:lnR>
                  </a:tcPr>
                </a:tc>
                <a:tc>
                  <a:txBody>
                    <a:bodyPr/>
                    <a:lstStyle/>
                    <a:p>
                      <a:pPr algn="ctr"/>
                      <a:r>
                        <a:rPr lang="de-DE" sz="1100">
                          <a:solidFill>
                            <a:schemeClr val="tx1"/>
                          </a:solidFill>
                        </a:rPr>
                        <a:t>25%</a:t>
                      </a:r>
                    </a:p>
                  </a:txBody>
                  <a:tcPr>
                    <a:lnL w="6350" cap="flat" cmpd="sng" algn="ctr">
                      <a:solidFill>
                        <a:schemeClr val="tx1"/>
                      </a:solidFill>
                      <a:prstDash val="lgDash"/>
                      <a:round/>
                      <a:headEnd type="none" w="med" len="med"/>
                      <a:tailEnd type="none" w="med" len="med"/>
                    </a:lnL>
                    <a:solidFill>
                      <a:srgbClr val="F5AECF"/>
                    </a:solidFill>
                  </a:tcPr>
                </a:tc>
                <a:tc>
                  <a:txBody>
                    <a:bodyPr/>
                    <a:lstStyle/>
                    <a:p>
                      <a:pPr algn="ctr"/>
                      <a:r>
                        <a:rPr lang="de-DE" sz="1100">
                          <a:solidFill>
                            <a:schemeClr val="tx1"/>
                          </a:solidFill>
                        </a:rPr>
                        <a:t>50%</a:t>
                      </a:r>
                    </a:p>
                  </a:txBody>
                  <a:tcPr>
                    <a:solidFill>
                      <a:srgbClr val="FFC000"/>
                    </a:solidFill>
                  </a:tcPr>
                </a:tc>
                <a:tc>
                  <a:txBody>
                    <a:bodyPr/>
                    <a:lstStyle/>
                    <a:p>
                      <a:pPr algn="ctr"/>
                      <a:r>
                        <a:rPr lang="de-DE" sz="1100">
                          <a:solidFill>
                            <a:schemeClr val="tx1"/>
                          </a:solidFill>
                        </a:rPr>
                        <a:t>25%</a:t>
                      </a:r>
                    </a:p>
                  </a:txBody>
                  <a:tcPr>
                    <a:lnR w="6350" cap="flat" cmpd="sng" algn="ctr">
                      <a:solidFill>
                        <a:schemeClr val="tx1"/>
                      </a:solidFill>
                      <a:prstDash val="lgDash"/>
                      <a:round/>
                      <a:headEnd type="none" w="med" len="med"/>
                      <a:tailEnd type="none" w="med" len="med"/>
                    </a:lnR>
                    <a:solidFill>
                      <a:srgbClr val="0070C0"/>
                    </a:solidFill>
                  </a:tcPr>
                </a:tc>
                <a:extLst>
                  <a:ext uri="{0D108BD9-81ED-4DB2-BD59-A6C34878D82A}">
                    <a16:rowId xmlns:a16="http://schemas.microsoft.com/office/drawing/2014/main" val="10002"/>
                  </a:ext>
                </a:extLst>
              </a:tr>
              <a:tr h="271470">
                <a:tc>
                  <a:txBody>
                    <a:bodyPr/>
                    <a:lstStyle/>
                    <a:p>
                      <a:r>
                        <a:rPr lang="de-DE" sz="1100">
                          <a:solidFill>
                            <a:schemeClr val="tx1"/>
                          </a:solidFill>
                        </a:rPr>
                        <a:t>&gt;100</a:t>
                      </a:r>
                    </a:p>
                  </a:txBody>
                  <a:tcPr>
                    <a:lnR w="6350" cap="flat" cmpd="sng" algn="ctr">
                      <a:solidFill>
                        <a:schemeClr val="tx1"/>
                      </a:solidFill>
                      <a:prstDash val="lgDash"/>
                      <a:round/>
                      <a:headEnd type="none" w="med" len="med"/>
                      <a:tailEnd type="none" w="med" len="med"/>
                    </a:lnR>
                  </a:tcPr>
                </a:tc>
                <a:tc>
                  <a:txBody>
                    <a:bodyPr/>
                    <a:lstStyle/>
                    <a:p>
                      <a:pPr algn="ctr"/>
                      <a:r>
                        <a:rPr lang="de-DE" sz="1100">
                          <a:solidFill>
                            <a:schemeClr val="tx1"/>
                          </a:solidFill>
                        </a:rPr>
                        <a:t>3</a:t>
                      </a:r>
                    </a:p>
                  </a:txBody>
                  <a:tcPr>
                    <a:lnL w="6350" cap="flat" cmpd="sng" algn="ctr">
                      <a:solidFill>
                        <a:schemeClr val="tx1"/>
                      </a:solidFill>
                      <a:prstDash val="lgDash"/>
                      <a:round/>
                      <a:headEnd type="none" w="med" len="med"/>
                      <a:tailEnd type="none" w="med" len="med"/>
                    </a:lnL>
                    <a:lnR w="6350" cap="flat" cmpd="sng" algn="ctr">
                      <a:solidFill>
                        <a:schemeClr val="tx1"/>
                      </a:solidFill>
                      <a:prstDash val="lgDash"/>
                      <a:round/>
                      <a:headEnd type="none" w="med" len="med"/>
                      <a:tailEnd type="none" w="med" len="med"/>
                    </a:lnR>
                  </a:tcPr>
                </a:tc>
                <a:tc>
                  <a:txBody>
                    <a:bodyPr/>
                    <a:lstStyle/>
                    <a:p>
                      <a:pPr algn="ctr"/>
                      <a:r>
                        <a:rPr lang="de-DE" sz="1100">
                          <a:solidFill>
                            <a:schemeClr val="tx1"/>
                          </a:solidFill>
                        </a:rPr>
                        <a:t>20%</a:t>
                      </a:r>
                    </a:p>
                  </a:txBody>
                  <a:tcPr>
                    <a:lnL w="6350" cap="flat" cmpd="sng" algn="ctr">
                      <a:solidFill>
                        <a:schemeClr val="tx1"/>
                      </a:solidFill>
                      <a:prstDash val="lgDash"/>
                      <a:round/>
                      <a:headEnd type="none" w="med" len="med"/>
                      <a:tailEnd type="none" w="med" len="med"/>
                    </a:lnL>
                    <a:solidFill>
                      <a:srgbClr val="F5AECF"/>
                    </a:solidFill>
                  </a:tcPr>
                </a:tc>
                <a:tc>
                  <a:txBody>
                    <a:bodyPr/>
                    <a:lstStyle/>
                    <a:p>
                      <a:pPr algn="ctr"/>
                      <a:r>
                        <a:rPr lang="de-DE" sz="1100">
                          <a:solidFill>
                            <a:schemeClr val="tx1"/>
                          </a:solidFill>
                        </a:rPr>
                        <a:t>50%</a:t>
                      </a:r>
                    </a:p>
                  </a:txBody>
                  <a:tcPr>
                    <a:solidFill>
                      <a:srgbClr val="FFC000"/>
                    </a:solidFill>
                  </a:tcPr>
                </a:tc>
                <a:tc>
                  <a:txBody>
                    <a:bodyPr/>
                    <a:lstStyle/>
                    <a:p>
                      <a:pPr algn="ctr"/>
                      <a:r>
                        <a:rPr lang="de-DE" sz="1100" dirty="0">
                          <a:solidFill>
                            <a:schemeClr val="tx1"/>
                          </a:solidFill>
                        </a:rPr>
                        <a:t>30%</a:t>
                      </a:r>
                    </a:p>
                  </a:txBody>
                  <a:tcPr>
                    <a:lnR w="6350" cap="flat" cmpd="sng" algn="ctr">
                      <a:solidFill>
                        <a:schemeClr val="tx1"/>
                      </a:solidFill>
                      <a:prstDash val="lgDash"/>
                      <a:round/>
                      <a:headEnd type="none" w="med" len="med"/>
                      <a:tailEnd type="none" w="med" len="med"/>
                    </a:lnR>
                    <a:solidFill>
                      <a:srgbClr val="0070C0"/>
                    </a:solidFill>
                  </a:tcPr>
                </a:tc>
                <a:extLst>
                  <a:ext uri="{0D108BD9-81ED-4DB2-BD59-A6C34878D82A}">
                    <a16:rowId xmlns:a16="http://schemas.microsoft.com/office/drawing/2014/main" val="10003"/>
                  </a:ext>
                </a:extLst>
              </a:tr>
            </a:tbl>
          </a:graphicData>
        </a:graphic>
      </p:graphicFrame>
      <p:sp>
        <p:nvSpPr>
          <p:cNvPr id="10" name="Freeform 4"/>
          <p:cNvSpPr>
            <a:spLocks/>
          </p:cNvSpPr>
          <p:nvPr>
            <p:custDataLst>
              <p:tags r:id="rId5"/>
            </p:custDataLst>
          </p:nvPr>
        </p:nvSpPr>
        <p:spPr bwMode="auto">
          <a:xfrm>
            <a:off x="3980187" y="2335604"/>
            <a:ext cx="318574" cy="4274265"/>
          </a:xfrm>
          <a:custGeom>
            <a:avLst/>
            <a:gdLst>
              <a:gd name="T0" fmla="*/ 0 w 233"/>
              <a:gd name="T1" fmla="*/ 2147483647 h 1904"/>
              <a:gd name="T2" fmla="*/ 2147483647 w 233"/>
              <a:gd name="T3" fmla="*/ 2147483647 h 1904"/>
              <a:gd name="T4" fmla="*/ 2147483647 w 233"/>
              <a:gd name="T5" fmla="*/ 2147483647 h 1904"/>
              <a:gd name="T6" fmla="*/ 2147483647 w 233"/>
              <a:gd name="T7" fmla="*/ 0 h 1904"/>
              <a:gd name="T8" fmla="*/ 0 w 233"/>
              <a:gd name="T9" fmla="*/ 0 h 1904"/>
              <a:gd name="T10" fmla="*/ 0 w 233"/>
              <a:gd name="T11" fmla="*/ 2147483647 h 1904"/>
              <a:gd name="T12" fmla="*/ 0 60000 65536"/>
              <a:gd name="T13" fmla="*/ 0 60000 65536"/>
              <a:gd name="T14" fmla="*/ 0 60000 65536"/>
              <a:gd name="T15" fmla="*/ 0 60000 65536"/>
              <a:gd name="T16" fmla="*/ 0 60000 65536"/>
              <a:gd name="T17" fmla="*/ 0 60000 65536"/>
              <a:gd name="T18" fmla="*/ 0 w 233"/>
              <a:gd name="T19" fmla="*/ 0 h 1904"/>
              <a:gd name="T20" fmla="*/ 1920 w 233"/>
              <a:gd name="T21" fmla="*/ 1392 h 1904"/>
            </a:gdLst>
            <a:ahLst/>
            <a:cxnLst>
              <a:cxn ang="T12">
                <a:pos x="T0" y="T1"/>
              </a:cxn>
              <a:cxn ang="T13">
                <a:pos x="T2" y="T3"/>
              </a:cxn>
              <a:cxn ang="T14">
                <a:pos x="T4" y="T5"/>
              </a:cxn>
              <a:cxn ang="T15">
                <a:pos x="T6" y="T7"/>
              </a:cxn>
              <a:cxn ang="T16">
                <a:pos x="T8" y="T9"/>
              </a:cxn>
              <a:cxn ang="T17">
                <a:pos x="T10" y="T11"/>
              </a:cxn>
            </a:cxnLst>
            <a:rect l="T18" t="T19" r="T20" b="T21"/>
            <a:pathLst>
              <a:path w="233" h="1904">
                <a:moveTo>
                  <a:pt x="0" y="1904"/>
                </a:moveTo>
                <a:lnTo>
                  <a:pt x="233" y="953"/>
                </a:lnTo>
                <a:lnTo>
                  <a:pt x="0" y="0"/>
                </a:lnTo>
              </a:path>
            </a:pathLst>
          </a:custGeom>
          <a:noFill/>
          <a:ln w="19050" cmpd="sng">
            <a:solidFill>
              <a:schemeClr val="bg2"/>
            </a:solidFill>
            <a:prstDash val="solid"/>
            <a:round/>
            <a:headEnd/>
            <a:tailEnd/>
          </a:ln>
        </p:spPr>
        <p:txBody>
          <a:bodyPr/>
          <a:lstStyle/>
          <a:p>
            <a:endParaRPr lang="de-DE"/>
          </a:p>
        </p:txBody>
      </p:sp>
      <p:sp>
        <p:nvSpPr>
          <p:cNvPr id="16" name="Rectangle 18"/>
          <p:cNvSpPr>
            <a:spLocks noChangeArrowheads="1"/>
          </p:cNvSpPr>
          <p:nvPr>
            <p:custDataLst>
              <p:tags r:id="rId6"/>
            </p:custDataLst>
          </p:nvPr>
        </p:nvSpPr>
        <p:spPr bwMode="auto">
          <a:xfrm>
            <a:off x="566737" y="2202444"/>
            <a:ext cx="3327158" cy="466725"/>
          </a:xfrm>
          <a:prstGeom prst="rect">
            <a:avLst/>
          </a:prstGeom>
          <a:solidFill>
            <a:schemeClr val="bg1"/>
          </a:solidFill>
          <a:ln w="12700">
            <a:solidFill>
              <a:schemeClr val="folHlink"/>
            </a:solidFill>
            <a:miter lim="800000"/>
            <a:headEnd/>
            <a:tailEnd/>
          </a:ln>
        </p:spPr>
        <p:txBody>
          <a:bodyPr lIns="72000" tIns="0" rIns="0" bIns="0" anchor="ctr"/>
          <a:lstStyle/>
          <a:p>
            <a:pPr defTabSz="762000" eaLnBrk="0" hangingPunct="0"/>
            <a:r>
              <a:rPr lang="de-DE" dirty="0">
                <a:solidFill>
                  <a:schemeClr val="folHlink"/>
                </a:solidFill>
                <a:ea typeface="ＭＳ Ｐゴシック" charset="-128"/>
              </a:rPr>
              <a:t>Standardisierung und Transformation der Indikatoren in Bewertungspunkte</a:t>
            </a:r>
          </a:p>
        </p:txBody>
      </p:sp>
      <p:sp>
        <p:nvSpPr>
          <p:cNvPr id="17" name="Rectangle 18"/>
          <p:cNvSpPr>
            <a:spLocks noChangeArrowheads="1"/>
          </p:cNvSpPr>
          <p:nvPr>
            <p:custDataLst>
              <p:tags r:id="rId7"/>
            </p:custDataLst>
          </p:nvPr>
        </p:nvSpPr>
        <p:spPr bwMode="auto">
          <a:xfrm>
            <a:off x="4448250" y="2202444"/>
            <a:ext cx="4860000" cy="466725"/>
          </a:xfrm>
          <a:prstGeom prst="rect">
            <a:avLst/>
          </a:prstGeom>
          <a:solidFill>
            <a:schemeClr val="bg1"/>
          </a:solidFill>
          <a:ln w="12700">
            <a:solidFill>
              <a:schemeClr val="folHlink"/>
            </a:solidFill>
            <a:miter lim="800000"/>
            <a:headEnd/>
            <a:tailEnd/>
          </a:ln>
        </p:spPr>
        <p:txBody>
          <a:bodyPr lIns="72000" tIns="0" rIns="0" bIns="0" anchor="ctr"/>
          <a:lstStyle/>
          <a:p>
            <a:pPr defTabSz="762000" eaLnBrk="0" hangingPunct="0"/>
            <a:r>
              <a:rPr lang="de-DE" dirty="0">
                <a:solidFill>
                  <a:schemeClr val="folHlink"/>
                </a:solidFill>
                <a:ea typeface="ＭＳ Ｐゴシック" charset="-128"/>
              </a:rPr>
              <a:t>Gewichtung der Kriterien zur Ermittlung der drei Haupt-gruppen</a:t>
            </a:r>
          </a:p>
        </p:txBody>
      </p:sp>
      <p:sp>
        <p:nvSpPr>
          <p:cNvPr id="18" name="Rectangle 18"/>
          <p:cNvSpPr>
            <a:spLocks noChangeArrowheads="1"/>
          </p:cNvSpPr>
          <p:nvPr>
            <p:custDataLst>
              <p:tags r:id="rId8"/>
            </p:custDataLst>
          </p:nvPr>
        </p:nvSpPr>
        <p:spPr bwMode="auto">
          <a:xfrm>
            <a:off x="576794" y="5311309"/>
            <a:ext cx="3327158" cy="466725"/>
          </a:xfrm>
          <a:prstGeom prst="rect">
            <a:avLst/>
          </a:prstGeom>
          <a:solidFill>
            <a:schemeClr val="bg1"/>
          </a:solidFill>
          <a:ln w="12700">
            <a:solidFill>
              <a:schemeClr val="folHlink"/>
            </a:solidFill>
            <a:miter lim="800000"/>
            <a:headEnd/>
            <a:tailEnd/>
          </a:ln>
        </p:spPr>
        <p:txBody>
          <a:bodyPr lIns="72000" tIns="0" rIns="0" bIns="0" anchor="ctr"/>
          <a:lstStyle/>
          <a:p>
            <a:pPr defTabSz="762000" eaLnBrk="0" hangingPunct="0"/>
            <a:r>
              <a:rPr lang="de-DE" dirty="0">
                <a:solidFill>
                  <a:schemeClr val="folHlink"/>
                </a:solidFill>
                <a:ea typeface="ＭＳ Ｐゴシック" charset="-128"/>
              </a:rPr>
              <a:t>Zusammenfügen der einzelnen Indikatoren zu den elf Kriterien</a:t>
            </a:r>
          </a:p>
        </p:txBody>
      </p:sp>
      <p:sp>
        <p:nvSpPr>
          <p:cNvPr id="20" name="Rectangle 8"/>
          <p:cNvSpPr>
            <a:spLocks noChangeArrowheads="1"/>
          </p:cNvSpPr>
          <p:nvPr>
            <p:custDataLst>
              <p:tags r:id="rId9"/>
            </p:custDataLst>
          </p:nvPr>
        </p:nvSpPr>
        <p:spPr bwMode="auto">
          <a:xfrm>
            <a:off x="566738" y="5826203"/>
            <a:ext cx="3327158" cy="783667"/>
          </a:xfrm>
          <a:prstGeom prst="rect">
            <a:avLst/>
          </a:prstGeom>
          <a:solidFill>
            <a:schemeClr val="bg1">
              <a:lumMod val="85000"/>
            </a:schemeClr>
          </a:solidFill>
          <a:ln w="12700" algn="ctr">
            <a:solidFill>
              <a:schemeClr val="accent2"/>
            </a:solidFill>
            <a:miter lim="800000"/>
            <a:headEnd/>
            <a:tailEnd/>
          </a:ln>
        </p:spPr>
        <p:txBody>
          <a:bodyPr wrap="square" lIns="72000" tIns="36000" rIns="0" bIns="36000">
            <a:spAutoFit/>
          </a:bodyPr>
          <a:lstStyle/>
          <a:p>
            <a:pPr marL="0" lvl="1" defTabSz="900113" eaLnBrk="0" hangingPunct="0">
              <a:lnSpc>
                <a:spcPct val="95000"/>
              </a:lnSpc>
              <a:spcBef>
                <a:spcPts val="300"/>
              </a:spcBef>
              <a:buClr>
                <a:schemeClr val="hlink"/>
              </a:buClr>
              <a:buSzPct val="100000"/>
            </a:pPr>
            <a:r>
              <a:rPr lang="de-AT" dirty="0"/>
              <a:t>Aggregation der Bewertungspunkte</a:t>
            </a:r>
          </a:p>
          <a:p>
            <a:pPr marL="188913" lvl="1" indent="-188913" defTabSz="900113" eaLnBrk="0" hangingPunct="0">
              <a:lnSpc>
                <a:spcPct val="95000"/>
              </a:lnSpc>
              <a:spcBef>
                <a:spcPts val="300"/>
              </a:spcBef>
              <a:buClr>
                <a:schemeClr val="hlink"/>
              </a:buClr>
              <a:buSzPct val="100000"/>
              <a:buFont typeface="Wingdings" pitchFamily="2" charset="2"/>
              <a:buChar char="§"/>
            </a:pPr>
            <a:r>
              <a:rPr lang="de-AT" sz="1100" b="0" dirty="0"/>
              <a:t>Zusammenfassung der einzelnen arithmetischen Bewertungspunkte zu dem jeweiligen Kriterium bei gleicher Gewichtung</a:t>
            </a:r>
          </a:p>
        </p:txBody>
      </p:sp>
      <p:sp>
        <p:nvSpPr>
          <p:cNvPr id="15" name="TextBox 16"/>
          <p:cNvSpPr txBox="1"/>
          <p:nvPr/>
        </p:nvSpPr>
        <p:spPr>
          <a:xfrm>
            <a:off x="566737" y="6729273"/>
            <a:ext cx="5082218" cy="138499"/>
          </a:xfrm>
          <a:prstGeom prst="rect">
            <a:avLst/>
          </a:prstGeom>
          <a:noFill/>
        </p:spPr>
        <p:txBody>
          <a:bodyPr vert="horz" wrap="square" lIns="0" tIns="0" rIns="0" bIns="0" rtlCol="0" anchor="b" anchorCtr="0">
            <a:spAutoFit/>
          </a:bodyPr>
          <a:lstStyle/>
          <a:p>
            <a:pPr marL="460375" indent="-460375"/>
            <a:r>
              <a:rPr lang="de-DE" sz="900" b="0" dirty="0"/>
              <a:t>Quelle: Europäische Kommission: Regional </a:t>
            </a:r>
            <a:r>
              <a:rPr lang="de-DE" sz="900" b="0" dirty="0" err="1"/>
              <a:t>Competitiveness</a:t>
            </a:r>
            <a:r>
              <a:rPr lang="de-DE" sz="900" b="0" dirty="0"/>
              <a:t> Index 2022, </a:t>
            </a:r>
            <a:r>
              <a:rPr lang="de-DE" sz="900" b="0" dirty="0" err="1"/>
              <a:t>hoeffingersolutions</a:t>
            </a:r>
            <a:endParaRPr lang="de-DE" sz="900" b="0" dirty="0"/>
          </a:p>
        </p:txBody>
      </p:sp>
      <p:sp>
        <p:nvSpPr>
          <p:cNvPr id="19" name="rbSticker"/>
          <p:cNvSpPr txBox="1">
            <a:spLocks noChangeArrowheads="1"/>
          </p:cNvSpPr>
          <p:nvPr/>
        </p:nvSpPr>
        <p:spPr bwMode="auto">
          <a:xfrm>
            <a:off x="8618956" y="1862166"/>
            <a:ext cx="711733" cy="200055"/>
          </a:xfrm>
          <a:prstGeom prst="rect">
            <a:avLst/>
          </a:prstGeom>
          <a:noFill/>
          <a:ln w="9525" algn="ctr">
            <a:noFill/>
            <a:miter lim="800000"/>
            <a:headEnd/>
            <a:tailEnd/>
          </a:ln>
        </p:spPr>
        <p:txBody>
          <a:bodyPr wrap="none" lIns="0" tIns="0" rIns="0" bIns="0" anchor="ctr">
            <a:spAutoFit/>
          </a:bodyPr>
          <a:lstStyle/>
          <a:p>
            <a:pPr algn="r" defTabSz="762000" eaLnBrk="0" hangingPunct="0"/>
            <a:r>
              <a:rPr lang="de-DE" cap="all" dirty="0">
                <a:solidFill>
                  <a:schemeClr val="bg2"/>
                </a:solidFill>
                <a:ea typeface="MS PGothic" pitchFamily="34" charset="-128"/>
              </a:rPr>
              <a:t>BACKUP</a:t>
            </a:r>
          </a:p>
        </p:txBody>
      </p:sp>
      <p:sp>
        <p:nvSpPr>
          <p:cNvPr id="3" name="Textfeld 2">
            <a:extLst>
              <a:ext uri="{FF2B5EF4-FFF2-40B4-BE49-F238E27FC236}">
                <a16:creationId xmlns:a16="http://schemas.microsoft.com/office/drawing/2014/main" id="{C05BB727-8823-C299-01B8-2115A2671147}"/>
              </a:ext>
            </a:extLst>
          </p:cNvPr>
          <p:cNvSpPr txBox="1"/>
          <p:nvPr/>
        </p:nvSpPr>
        <p:spPr>
          <a:xfrm>
            <a:off x="4448250" y="4687403"/>
            <a:ext cx="2711610" cy="230832"/>
          </a:xfrm>
          <a:prstGeom prst="rect">
            <a:avLst/>
          </a:prstGeom>
          <a:noFill/>
        </p:spPr>
        <p:txBody>
          <a:bodyPr wrap="square" rtlCol="0">
            <a:spAutoFit/>
          </a:bodyPr>
          <a:lstStyle/>
          <a:p>
            <a:r>
              <a:rPr lang="de-DE" sz="900" b="0" dirty="0"/>
              <a:t>* BIP/Kopf (Kaufkraftparität), Index EU-27 =100</a:t>
            </a:r>
          </a:p>
        </p:txBody>
      </p:sp>
      <p:sp>
        <p:nvSpPr>
          <p:cNvPr id="4" name="Textfeld 3">
            <a:extLst>
              <a:ext uri="{FF2B5EF4-FFF2-40B4-BE49-F238E27FC236}">
                <a16:creationId xmlns:a16="http://schemas.microsoft.com/office/drawing/2014/main" id="{6119CE8A-E43B-D2EA-0A5D-6EC1201D547A}"/>
              </a:ext>
            </a:extLst>
          </p:cNvPr>
          <p:cNvSpPr txBox="1"/>
          <p:nvPr/>
        </p:nvSpPr>
        <p:spPr>
          <a:xfrm>
            <a:off x="470754" y="6567318"/>
            <a:ext cx="4783764" cy="230832"/>
          </a:xfrm>
          <a:prstGeom prst="rect">
            <a:avLst/>
          </a:prstGeom>
          <a:noFill/>
        </p:spPr>
        <p:txBody>
          <a:bodyPr wrap="square" rtlCol="0">
            <a:spAutoFit/>
          </a:bodyPr>
          <a:lstStyle/>
          <a:p>
            <a:r>
              <a:rPr lang="de-DE" sz="900" b="0" dirty="0"/>
              <a:t>(1) Veränderte Berechnung des Indexes im Vgl. zu den Jahren 2013-2019</a:t>
            </a:r>
          </a:p>
        </p:txBody>
      </p:sp>
      <p:sp>
        <p:nvSpPr>
          <p:cNvPr id="6" name="Freeform 4">
            <a:extLst>
              <a:ext uri="{FF2B5EF4-FFF2-40B4-BE49-F238E27FC236}">
                <a16:creationId xmlns:a16="http://schemas.microsoft.com/office/drawing/2014/main" id="{82101D71-B55F-3B85-0EA6-63EA46909972}"/>
              </a:ext>
            </a:extLst>
          </p:cNvPr>
          <p:cNvSpPr>
            <a:spLocks/>
          </p:cNvSpPr>
          <p:nvPr>
            <p:custDataLst>
              <p:tags r:id="rId10"/>
            </p:custDataLst>
          </p:nvPr>
        </p:nvSpPr>
        <p:spPr bwMode="auto">
          <a:xfrm rot="5400000">
            <a:off x="6791718" y="2649027"/>
            <a:ext cx="163008" cy="4849944"/>
          </a:xfrm>
          <a:custGeom>
            <a:avLst/>
            <a:gdLst>
              <a:gd name="T0" fmla="*/ 0 w 233"/>
              <a:gd name="T1" fmla="*/ 2147483647 h 1904"/>
              <a:gd name="T2" fmla="*/ 2147483647 w 233"/>
              <a:gd name="T3" fmla="*/ 2147483647 h 1904"/>
              <a:gd name="T4" fmla="*/ 2147483647 w 233"/>
              <a:gd name="T5" fmla="*/ 2147483647 h 1904"/>
              <a:gd name="T6" fmla="*/ 2147483647 w 233"/>
              <a:gd name="T7" fmla="*/ 0 h 1904"/>
              <a:gd name="T8" fmla="*/ 0 w 233"/>
              <a:gd name="T9" fmla="*/ 0 h 1904"/>
              <a:gd name="T10" fmla="*/ 0 w 233"/>
              <a:gd name="T11" fmla="*/ 2147483647 h 1904"/>
              <a:gd name="T12" fmla="*/ 0 60000 65536"/>
              <a:gd name="T13" fmla="*/ 0 60000 65536"/>
              <a:gd name="T14" fmla="*/ 0 60000 65536"/>
              <a:gd name="T15" fmla="*/ 0 60000 65536"/>
              <a:gd name="T16" fmla="*/ 0 60000 65536"/>
              <a:gd name="T17" fmla="*/ 0 60000 65536"/>
              <a:gd name="T18" fmla="*/ 0 w 233"/>
              <a:gd name="T19" fmla="*/ 0 h 1904"/>
              <a:gd name="T20" fmla="*/ 1920 w 233"/>
              <a:gd name="T21" fmla="*/ 1392 h 1904"/>
            </a:gdLst>
            <a:ahLst/>
            <a:cxnLst>
              <a:cxn ang="T12">
                <a:pos x="T0" y="T1"/>
              </a:cxn>
              <a:cxn ang="T13">
                <a:pos x="T2" y="T3"/>
              </a:cxn>
              <a:cxn ang="T14">
                <a:pos x="T4" y="T5"/>
              </a:cxn>
              <a:cxn ang="T15">
                <a:pos x="T6" y="T7"/>
              </a:cxn>
              <a:cxn ang="T16">
                <a:pos x="T8" y="T9"/>
              </a:cxn>
              <a:cxn ang="T17">
                <a:pos x="T10" y="T11"/>
              </a:cxn>
            </a:cxnLst>
            <a:rect l="T18" t="T19" r="T20" b="T21"/>
            <a:pathLst>
              <a:path w="233" h="1904">
                <a:moveTo>
                  <a:pt x="0" y="1904"/>
                </a:moveTo>
                <a:lnTo>
                  <a:pt x="233" y="953"/>
                </a:lnTo>
                <a:lnTo>
                  <a:pt x="0" y="0"/>
                </a:lnTo>
              </a:path>
            </a:pathLst>
          </a:custGeom>
          <a:noFill/>
          <a:ln w="19050" cmpd="sng">
            <a:solidFill>
              <a:schemeClr val="bg2"/>
            </a:solidFill>
            <a:prstDash val="solid"/>
            <a:round/>
            <a:headEnd/>
            <a:tailEnd/>
          </a:ln>
        </p:spPr>
        <p:txBody>
          <a:bodyPr/>
          <a:lstStyle/>
          <a:p>
            <a:endParaRPr lang="de-DE"/>
          </a:p>
        </p:txBody>
      </p:sp>
      <p:sp>
        <p:nvSpPr>
          <p:cNvPr id="21" name="Rectangle 8">
            <a:extLst>
              <a:ext uri="{FF2B5EF4-FFF2-40B4-BE49-F238E27FC236}">
                <a16:creationId xmlns:a16="http://schemas.microsoft.com/office/drawing/2014/main" id="{5B8D103C-3206-2715-8C21-B5F985EF069B}"/>
              </a:ext>
            </a:extLst>
          </p:cNvPr>
          <p:cNvSpPr>
            <a:spLocks noChangeArrowheads="1"/>
          </p:cNvSpPr>
          <p:nvPr>
            <p:custDataLst>
              <p:tags r:id="rId11"/>
            </p:custDataLst>
          </p:nvPr>
        </p:nvSpPr>
        <p:spPr bwMode="auto">
          <a:xfrm>
            <a:off x="4485857" y="5967779"/>
            <a:ext cx="4839887" cy="642090"/>
          </a:xfrm>
          <a:prstGeom prst="rect">
            <a:avLst/>
          </a:prstGeom>
          <a:solidFill>
            <a:schemeClr val="bg1">
              <a:lumMod val="85000"/>
            </a:schemeClr>
          </a:solidFill>
          <a:ln w="12700" algn="ctr">
            <a:solidFill>
              <a:schemeClr val="accent2"/>
            </a:solidFill>
            <a:miter lim="800000"/>
            <a:headEnd/>
            <a:tailEnd/>
          </a:ln>
        </p:spPr>
        <p:txBody>
          <a:bodyPr wrap="square" lIns="72000" tIns="36000" rIns="0" bIns="36000">
            <a:spAutoFit/>
          </a:bodyPr>
          <a:lstStyle/>
          <a:p>
            <a:r>
              <a:rPr lang="de-DE" sz="1100" b="0" dirty="0"/>
              <a:t>Formel: x(</a:t>
            </a:r>
            <a:r>
              <a:rPr lang="de-DE" sz="1100" b="0" dirty="0" err="1"/>
              <a:t>new</a:t>
            </a:r>
            <a:r>
              <a:rPr lang="de-DE" sz="1100" b="0" dirty="0"/>
              <a:t>) = 100 + ((x – EU-27)/(EU-27) * 100)</a:t>
            </a:r>
          </a:p>
          <a:p>
            <a:r>
              <a:rPr lang="de-DE" dirty="0"/>
              <a:t>          100 (%) repräsentiert somit den EU-27 Durchschnitt  </a:t>
            </a:r>
            <a:br>
              <a:rPr lang="de-DE" dirty="0"/>
            </a:br>
            <a:r>
              <a:rPr lang="de-DE" dirty="0"/>
              <a:t>          für den Index, die Teilindices und jede Gruppe</a:t>
            </a:r>
          </a:p>
        </p:txBody>
      </p:sp>
      <p:sp>
        <p:nvSpPr>
          <p:cNvPr id="22" name="Rectangle 18">
            <a:extLst>
              <a:ext uri="{FF2B5EF4-FFF2-40B4-BE49-F238E27FC236}">
                <a16:creationId xmlns:a16="http://schemas.microsoft.com/office/drawing/2014/main" id="{E8E02B39-1436-0E8B-BACD-40EDC30F8F70}"/>
              </a:ext>
            </a:extLst>
          </p:cNvPr>
          <p:cNvSpPr>
            <a:spLocks noChangeArrowheads="1"/>
          </p:cNvSpPr>
          <p:nvPr>
            <p:custDataLst>
              <p:tags r:id="rId12"/>
            </p:custDataLst>
          </p:nvPr>
        </p:nvSpPr>
        <p:spPr bwMode="auto">
          <a:xfrm>
            <a:off x="4458307" y="5200351"/>
            <a:ext cx="4839887" cy="625852"/>
          </a:xfrm>
          <a:prstGeom prst="rect">
            <a:avLst/>
          </a:prstGeom>
          <a:solidFill>
            <a:schemeClr val="bg1"/>
          </a:solidFill>
          <a:ln w="12700">
            <a:solidFill>
              <a:schemeClr val="folHlink"/>
            </a:solidFill>
            <a:miter lim="800000"/>
            <a:headEnd/>
            <a:tailEnd/>
          </a:ln>
        </p:spPr>
        <p:txBody>
          <a:bodyPr lIns="72000" tIns="0" rIns="0" bIns="0" anchor="ctr"/>
          <a:lstStyle/>
          <a:p>
            <a:r>
              <a:rPr lang="de-DE" dirty="0">
                <a:solidFill>
                  <a:schemeClr val="folHlink"/>
                </a:solidFill>
                <a:ea typeface="ＭＳ Ｐゴシック" charset="-128"/>
              </a:rPr>
              <a:t>Umwandlung des Gesamt-</a:t>
            </a:r>
            <a:r>
              <a:rPr lang="de-DE" dirty="0" err="1">
                <a:solidFill>
                  <a:schemeClr val="folHlink"/>
                </a:solidFill>
                <a:ea typeface="ＭＳ Ｐゴシック" charset="-128"/>
              </a:rPr>
              <a:t>RCI‘s</a:t>
            </a:r>
            <a:r>
              <a:rPr lang="de-DE" dirty="0">
                <a:solidFill>
                  <a:schemeClr val="folHlink"/>
                </a:solidFill>
                <a:ea typeface="ＭＳ Ｐゴシック" charset="-128"/>
              </a:rPr>
              <a:t>, der Teilindices und der Bewertungskriterien der Gruppen in einen EU Index für eine bessere Vergleichbarkeit</a:t>
            </a:r>
          </a:p>
        </p:txBody>
      </p:sp>
      <p:sp>
        <p:nvSpPr>
          <p:cNvPr id="23" name="Pfeil nach rechts 22">
            <a:extLst>
              <a:ext uri="{FF2B5EF4-FFF2-40B4-BE49-F238E27FC236}">
                <a16:creationId xmlns:a16="http://schemas.microsoft.com/office/drawing/2014/main" id="{6137C481-B1E4-18FC-8F11-A61C221987CF}"/>
              </a:ext>
            </a:extLst>
          </p:cNvPr>
          <p:cNvSpPr/>
          <p:nvPr/>
        </p:nvSpPr>
        <p:spPr bwMode="auto">
          <a:xfrm>
            <a:off x="4531360" y="6156025"/>
            <a:ext cx="421640" cy="223047"/>
          </a:xfrm>
          <a:prstGeom prst="rightArrow">
            <a:avLst/>
          </a:prstGeom>
          <a:solidFill>
            <a:schemeClr val="bg2"/>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3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26854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5Cwu5VjiH06r.LK.IaHrm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5Cwu5VjiH06r.LK.IaHrm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5Cwu5VjiH06r.LK.IaHrm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YKNalfK0uWyDFjs9YoQ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qv_z9GVUkSVs3depsY8V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l6PliVYsEibkw37yZjQM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C.yXb_WtUe85C3PG.QVj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5Cwu5VjiH06r.LK.IaHrm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5Cwu5VjiH06r.LK.IaHrm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5Cwu5VjiH06r.LK.IaHrm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Dqv_z9GVUkSVs3depsY8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l6PliVYsEibkw37yZjQM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qxoQwCqx0GYcjO562QkJ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84DUtDxNE6rfh9vRGTm9A"/>
</p:tagLst>
</file>

<file path=ppt/theme/theme1.xml><?xml version="1.0" encoding="utf-8"?>
<a:theme xmlns:a="http://schemas.openxmlformats.org/drawingml/2006/main" name="Innovate_1">
  <a:themeElements>
    <a:clrScheme name="Custom 30">
      <a:dk1>
        <a:srgbClr val="000000"/>
      </a:dk1>
      <a:lt1>
        <a:srgbClr val="FFFFFF"/>
      </a:lt1>
      <a:dk2>
        <a:srgbClr val="000000"/>
      </a:dk2>
      <a:lt2>
        <a:srgbClr val="00CC00"/>
      </a:lt2>
      <a:accent1>
        <a:srgbClr val="FFFFFF"/>
      </a:accent1>
      <a:accent2>
        <a:srgbClr val="D0D1D2"/>
      </a:accent2>
      <a:accent3>
        <a:srgbClr val="FFFFFF"/>
      </a:accent3>
      <a:accent4>
        <a:srgbClr val="000000"/>
      </a:accent4>
      <a:accent5>
        <a:srgbClr val="76787A"/>
      </a:accent5>
      <a:accent6>
        <a:srgbClr val="96989B"/>
      </a:accent6>
      <a:hlink>
        <a:srgbClr val="96989B"/>
      </a:hlink>
      <a:folHlink>
        <a:srgbClr val="76787A"/>
      </a:folHlink>
    </a:clrScheme>
    <a:fontScheme name="Innovate_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300" b="1" i="0" u="none" strike="noStrike" cap="none" normalizeH="0" baseline="0" smtClean="0">
            <a:ln>
              <a:noFill/>
            </a:ln>
            <a:solidFill>
              <a:schemeClr val="tx1"/>
            </a:solidFill>
            <a:effectLst/>
            <a:latin typeface="Arial" charset="0"/>
          </a:defRPr>
        </a:defPPr>
      </a:lstStyle>
    </a:spDef>
    <a:lnDef>
      <a:spPr bwMode="auto">
        <a:solidFill>
          <a:schemeClr val="accent1"/>
        </a:solidFill>
        <a:ln w="6350" cap="flat" cmpd="sng" algn="ctr">
          <a:solidFill>
            <a:schemeClr val="accent5"/>
          </a:solidFill>
          <a:prstDash val="solid"/>
          <a:round/>
          <a:headEnd type="none" w="med" len="med"/>
          <a:tailEnd type="none" w="med" len="med"/>
        </a:ln>
        <a:effectLst/>
      </a:spPr>
      <a:bodyPr/>
      <a:lstStyle/>
    </a:lnDef>
  </a:objectDefaults>
  <a:extraClrSchemeLst>
    <a:extraClrScheme>
      <a:clrScheme name="Innovate_1 1">
        <a:dk1>
          <a:srgbClr val="000000"/>
        </a:dk1>
        <a:lt1>
          <a:srgbClr val="FFFFFF"/>
        </a:lt1>
        <a:dk2>
          <a:srgbClr val="000000"/>
        </a:dk2>
        <a:lt2>
          <a:srgbClr val="F89C36"/>
        </a:lt2>
        <a:accent1>
          <a:srgbClr val="FFFFFF"/>
        </a:accent1>
        <a:accent2>
          <a:srgbClr val="D0D1D2"/>
        </a:accent2>
        <a:accent3>
          <a:srgbClr val="FFFFFF"/>
        </a:accent3>
        <a:accent4>
          <a:srgbClr val="000000"/>
        </a:accent4>
        <a:accent5>
          <a:srgbClr val="FFFFFF"/>
        </a:accent5>
        <a:accent6>
          <a:srgbClr val="BCBDBE"/>
        </a:accent6>
        <a:hlink>
          <a:srgbClr val="96989B"/>
        </a:hlink>
        <a:folHlink>
          <a:srgbClr val="76787A"/>
        </a:folHlink>
      </a:clrScheme>
      <a:clrMap bg1="lt1" tx1="dk1" bg2="lt2" tx2="dk2" accent1="accent1" accent2="accent2" accent3="accent3" accent4="accent4" accent5="accent5" accent6="accent6" hlink="hlink" folHlink="folHlink"/>
    </a:extraClrScheme>
    <a:extraClrScheme>
      <a:clrScheme name="Innovate_1 2">
        <a:dk1>
          <a:srgbClr val="000000"/>
        </a:dk1>
        <a:lt1>
          <a:srgbClr val="FFFFFF"/>
        </a:lt1>
        <a:dk2>
          <a:srgbClr val="000000"/>
        </a:dk2>
        <a:lt2>
          <a:srgbClr val="00CC00"/>
        </a:lt2>
        <a:accent1>
          <a:srgbClr val="FFFFFF"/>
        </a:accent1>
        <a:accent2>
          <a:srgbClr val="D0D1D2"/>
        </a:accent2>
        <a:accent3>
          <a:srgbClr val="FFFFFF"/>
        </a:accent3>
        <a:accent4>
          <a:srgbClr val="000000"/>
        </a:accent4>
        <a:accent5>
          <a:srgbClr val="FFFFFF"/>
        </a:accent5>
        <a:accent6>
          <a:srgbClr val="BCBDBE"/>
        </a:accent6>
        <a:hlink>
          <a:srgbClr val="96989B"/>
        </a:hlink>
        <a:folHlink>
          <a:srgbClr val="7678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FCD8D1BF1D76B4A84BCE6ED15D3616A" ma:contentTypeVersion="17" ma:contentTypeDescription="Ein neues Dokument erstellen." ma:contentTypeScope="" ma:versionID="885447ac62f23a76b9342dad5830805c">
  <xsd:schema xmlns:xsd="http://www.w3.org/2001/XMLSchema" xmlns:xs="http://www.w3.org/2001/XMLSchema" xmlns:p="http://schemas.microsoft.com/office/2006/metadata/properties" xmlns:ns2="bd1e9d4f-b319-448f-9681-9f950244411d" xmlns:ns3="0b949938-3469-40d8-bf42-c0ccd012e9a8" targetNamespace="http://schemas.microsoft.com/office/2006/metadata/properties" ma:root="true" ma:fieldsID="bc2a389e7e5a34288d25eb4b041b61f5" ns2:_="" ns3:_="">
    <xsd:import namespace="bd1e9d4f-b319-448f-9681-9f950244411d"/>
    <xsd:import namespace="0b949938-3469-40d8-bf42-c0ccd012e9a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e9d4f-b319-448f-9681-9f95024441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729bff9c-a4e2-4b10-8d39-ff8b0e4e69a4"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949938-3469-40d8-bf42-c0ccd012e9a8"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79df506b-3cb8-462f-b672-3dc1813ff71f}" ma:internalName="TaxCatchAll" ma:showField="CatchAllData" ma:web="0b949938-3469-40d8-bf42-c0ccd012e9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704F2E-A385-417A-9093-525B943F9DEE}"/>
</file>

<file path=customXml/itemProps2.xml><?xml version="1.0" encoding="utf-8"?>
<ds:datastoreItem xmlns:ds="http://schemas.openxmlformats.org/officeDocument/2006/customXml" ds:itemID="{6081E219-2F4D-43A1-9829-AEB89749A9F3}"/>
</file>

<file path=docProps/app.xml><?xml version="1.0" encoding="utf-8"?>
<Properties xmlns="http://schemas.openxmlformats.org/officeDocument/2006/extended-properties" xmlns:vt="http://schemas.openxmlformats.org/officeDocument/2006/docPropsVTypes">
  <Template/>
  <TotalTime>0</TotalTime>
  <Words>3712</Words>
  <Application>Microsoft Office PowerPoint</Application>
  <PresentationFormat>A4-Papier (210 x 297 mm)</PresentationFormat>
  <Paragraphs>557</Paragraphs>
  <Slides>18</Slides>
  <Notes>5</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18</vt:i4>
      </vt:variant>
    </vt:vector>
  </HeadingPairs>
  <TitlesOfParts>
    <vt:vector size="23" baseType="lpstr">
      <vt:lpstr>Arial</vt:lpstr>
      <vt:lpstr>Wingdings</vt:lpstr>
      <vt:lpstr>Wingdings,Sans-Serif</vt:lpstr>
      <vt:lpstr>Innovate_1</vt:lpstr>
      <vt:lpstr>think-cell Slide</vt:lpstr>
      <vt:lpstr>PowerPoint-Präsentation</vt:lpstr>
      <vt:lpstr>Analyse der Spitze: Die wettbewerbsfähigsten Regionen performen überall gut und kooperieren  – nach dem Anna Karenina-Prinzip </vt:lpstr>
      <vt:lpstr>Höffinger Solutions GmbH in Kooperation mit der Europäischen Kommission: Fundierte Erfassung regionaler Wettbewerbsfähigkeit</vt:lpstr>
      <vt:lpstr>Umfassendste und schlüssigste Untersuchung der Wettbewerbs-fähigkeit von 234 EU-Regionen – harter, aber fairer Vergleich</vt:lpstr>
      <vt:lpstr>Methodik (1): Überprüfung der Wettbewerbsfähigkeit der EU-Regionen anhand von elf Kriterien in drei Gruppen – eigene Gruppe Infrastruktur</vt:lpstr>
      <vt:lpstr>Methodik (2): In der Basisgruppe bewertet und vergleicht die Europäische Kommission umfassende statistische Grundlagen</vt:lpstr>
      <vt:lpstr>Methodik (3): In der Effizienzgruppe bewertet und vergleicht die Europäische Kommission den (Arbeits-)Markt und die höhere Bildung</vt:lpstr>
      <vt:lpstr>Methodik (4): In der Innovationsgruppe bewertet die Europäische Kommission Technologie, Entwicklungsstand und Innovation selbst</vt:lpstr>
      <vt:lpstr>Methodik (5): Die Europäische Kommission stellt Qualität, Stringenz und Konsistenz der Daten sicher – und gewichtet nach Relevanz</vt:lpstr>
      <vt:lpstr>EU-Wettbewerbsfähigkeit: Sechs holländische Regionen in den TOP 10, Utrecht auf Platz 1 – keine Deutschen, keine Österreicher </vt:lpstr>
      <vt:lpstr>Erfolgsfaktoren von Utrecht: Exzellente Infrastruktur, Innovation und gut gebildete Menschen führen zu hoher wirtschaftlicher Prosperität</vt:lpstr>
      <vt:lpstr>Nr. 1: Utrecht versteht sich als schlagendes Herz einer gesunden Gesellschaft  – mit konsequenter Crossover-Strategie …</vt:lpstr>
      <vt:lpstr>… und Vernetzung von GREEN, HEALTHY, SMART – Utrechts klare Strategie für eine wettbewerbsfähige Region, jetzt und in Zukunft</vt:lpstr>
      <vt:lpstr>EU-Wettbewerbsfähigkeit: Oberbayern als beste deutsche Region auf Platz 14 vor Hamburg (15), Wien/NÖ Rang 33 vor OÖ (Rang 47) </vt:lpstr>
      <vt:lpstr>Potenzial: Berlin/Brandenburg als Hauptstadtregion nicht unter den nationalen Top-Regionen – dennoch im vorderen Feld in der EU</vt:lpstr>
      <vt:lpstr>Wien/NÖ: Chancen auf eine Steigerung der Wettbewerbsfähigkeit besonders bei Arbeitsmarkteffizienz, Infrastruktur und Ausbildung </vt:lpstr>
      <vt:lpstr>Region Kärnten als Schlusslicht Österreichs auf Rang 93 (von 234 Regionen) – beim Kriterium Infrastruktur 43% unter dem EU-Schnitt</vt:lpstr>
      <vt:lpstr>Österreichische Regionen mit großen Chancen, noch wettbewerbs-fähiger zu werden – Empfehlung: Orientierung an den Besten der EU</vt:lpstr>
    </vt:vector>
  </TitlesOfParts>
  <Company>iip | innovation in progress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hoeffinger</dc:creator>
  <cp:lastModifiedBy>Stefan Höffinger</cp:lastModifiedBy>
  <cp:revision>5916</cp:revision>
  <cp:lastPrinted>2012-04-19T09:10:14Z</cp:lastPrinted>
  <dcterms:created xsi:type="dcterms:W3CDTF">2011-04-18T09:25:17Z</dcterms:created>
  <dcterms:modified xsi:type="dcterms:W3CDTF">2023-04-11T19:54:01Z</dcterms:modified>
</cp:coreProperties>
</file>